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 id="2147483667" r:id="rId3"/>
    <p:sldMasterId id="2147483684" r:id="rId4"/>
  </p:sldMasterIdLst>
  <p:notesMasterIdLst>
    <p:notesMasterId r:id="rId163"/>
  </p:notesMasterIdLst>
  <p:sldIdLst>
    <p:sldId id="257" r:id="rId5"/>
    <p:sldId id="256" r:id="rId6"/>
    <p:sldId id="289" r:id="rId7"/>
    <p:sldId id="480" r:id="rId8"/>
    <p:sldId id="647" r:id="rId9"/>
    <p:sldId id="293" r:id="rId10"/>
    <p:sldId id="294" r:id="rId11"/>
    <p:sldId id="946" r:id="rId12"/>
    <p:sldId id="481" r:id="rId13"/>
    <p:sldId id="798" r:id="rId14"/>
    <p:sldId id="799" r:id="rId15"/>
    <p:sldId id="485" r:id="rId16"/>
    <p:sldId id="483" r:id="rId17"/>
    <p:sldId id="486" r:id="rId18"/>
    <p:sldId id="487" r:id="rId19"/>
    <p:sldId id="648" r:id="rId20"/>
    <p:sldId id="488" r:id="rId21"/>
    <p:sldId id="304" r:id="rId22"/>
    <p:sldId id="489" r:id="rId23"/>
    <p:sldId id="492" r:id="rId24"/>
    <p:sldId id="493" r:id="rId25"/>
    <p:sldId id="494" r:id="rId26"/>
    <p:sldId id="463" r:id="rId27"/>
    <p:sldId id="311" r:id="rId28"/>
    <p:sldId id="496" r:id="rId29"/>
    <p:sldId id="497" r:id="rId30"/>
    <p:sldId id="508" r:id="rId31"/>
    <p:sldId id="499" r:id="rId32"/>
    <p:sldId id="502" r:id="rId33"/>
    <p:sldId id="947" r:id="rId34"/>
    <p:sldId id="503" r:id="rId35"/>
    <p:sldId id="649" r:id="rId36"/>
    <p:sldId id="324" r:id="rId37"/>
    <p:sldId id="505" r:id="rId38"/>
    <p:sldId id="514" r:id="rId39"/>
    <p:sldId id="329" r:id="rId40"/>
    <p:sldId id="515" r:id="rId41"/>
    <p:sldId id="516"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0" r:id="rId55"/>
    <p:sldId id="531" r:id="rId56"/>
    <p:sldId id="533" r:id="rId57"/>
    <p:sldId id="532" r:id="rId58"/>
    <p:sldId id="534" r:id="rId59"/>
    <p:sldId id="535" r:id="rId60"/>
    <p:sldId id="536" r:id="rId61"/>
    <p:sldId id="359" r:id="rId62"/>
    <p:sldId id="360" r:id="rId63"/>
    <p:sldId id="475" r:id="rId64"/>
    <p:sldId id="476" r:id="rId65"/>
    <p:sldId id="477" r:id="rId66"/>
    <p:sldId id="366" r:id="rId67"/>
    <p:sldId id="538" r:id="rId68"/>
    <p:sldId id="478" r:id="rId69"/>
    <p:sldId id="539" r:id="rId70"/>
    <p:sldId id="540" r:id="rId71"/>
    <p:sldId id="541" r:id="rId72"/>
    <p:sldId id="542" r:id="rId73"/>
    <p:sldId id="543" r:id="rId74"/>
    <p:sldId id="544" r:id="rId75"/>
    <p:sldId id="374" r:id="rId76"/>
    <p:sldId id="545" r:id="rId77"/>
    <p:sldId id="546" r:id="rId78"/>
    <p:sldId id="547" r:id="rId79"/>
    <p:sldId id="551" r:id="rId80"/>
    <p:sldId id="549" r:id="rId81"/>
    <p:sldId id="550" r:id="rId82"/>
    <p:sldId id="382" r:id="rId83"/>
    <p:sldId id="552" r:id="rId84"/>
    <p:sldId id="553" r:id="rId85"/>
    <p:sldId id="554" r:id="rId86"/>
    <p:sldId id="651" r:id="rId87"/>
    <p:sldId id="555" r:id="rId88"/>
    <p:sldId id="556" r:id="rId89"/>
    <p:sldId id="558" r:id="rId90"/>
    <p:sldId id="560" r:id="rId91"/>
    <p:sldId id="561" r:id="rId92"/>
    <p:sldId id="562" r:id="rId93"/>
    <p:sldId id="563" r:id="rId94"/>
    <p:sldId id="396" r:id="rId95"/>
    <p:sldId id="564" r:id="rId96"/>
    <p:sldId id="565" r:id="rId97"/>
    <p:sldId id="566" r:id="rId98"/>
    <p:sldId id="567" r:id="rId99"/>
    <p:sldId id="568" r:id="rId100"/>
    <p:sldId id="569" r:id="rId101"/>
    <p:sldId id="571" r:id="rId102"/>
    <p:sldId id="570" r:id="rId103"/>
    <p:sldId id="572" r:id="rId104"/>
    <p:sldId id="573" r:id="rId105"/>
    <p:sldId id="574" r:id="rId106"/>
    <p:sldId id="408" r:id="rId107"/>
    <p:sldId id="575" r:id="rId108"/>
    <p:sldId id="576" r:id="rId109"/>
    <p:sldId id="577" r:id="rId110"/>
    <p:sldId id="579" r:id="rId111"/>
    <p:sldId id="580" r:id="rId112"/>
    <p:sldId id="581" r:id="rId113"/>
    <p:sldId id="582" r:id="rId114"/>
    <p:sldId id="583" r:id="rId115"/>
    <p:sldId id="419" r:id="rId116"/>
    <p:sldId id="585" r:id="rId117"/>
    <p:sldId id="586" r:id="rId118"/>
    <p:sldId id="591" r:id="rId119"/>
    <p:sldId id="588" r:id="rId120"/>
    <p:sldId id="589" r:id="rId121"/>
    <p:sldId id="590" r:id="rId122"/>
    <p:sldId id="593" r:id="rId123"/>
    <p:sldId id="596" r:id="rId124"/>
    <p:sldId id="597" r:id="rId125"/>
    <p:sldId id="598" r:id="rId126"/>
    <p:sldId id="599" r:id="rId127"/>
    <p:sldId id="600" r:id="rId128"/>
    <p:sldId id="601" r:id="rId129"/>
    <p:sldId id="602" r:id="rId130"/>
    <p:sldId id="606" r:id="rId131"/>
    <p:sldId id="605" r:id="rId132"/>
    <p:sldId id="607" r:id="rId133"/>
    <p:sldId id="608" r:id="rId134"/>
    <p:sldId id="610" r:id="rId135"/>
    <p:sldId id="613" r:id="rId136"/>
    <p:sldId id="615" r:id="rId137"/>
    <p:sldId id="616" r:id="rId138"/>
    <p:sldId id="618" r:id="rId139"/>
    <p:sldId id="619" r:id="rId140"/>
    <p:sldId id="620" r:id="rId141"/>
    <p:sldId id="621" r:id="rId142"/>
    <p:sldId id="623" r:id="rId143"/>
    <p:sldId id="625" r:id="rId144"/>
    <p:sldId id="624" r:id="rId145"/>
    <p:sldId id="627" r:id="rId146"/>
    <p:sldId id="628" r:id="rId147"/>
    <p:sldId id="630" r:id="rId148"/>
    <p:sldId id="631" r:id="rId149"/>
    <p:sldId id="632" r:id="rId150"/>
    <p:sldId id="633" r:id="rId151"/>
    <p:sldId id="634" r:id="rId152"/>
    <p:sldId id="635" r:id="rId153"/>
    <p:sldId id="636" r:id="rId154"/>
    <p:sldId id="637" r:id="rId155"/>
    <p:sldId id="639" r:id="rId156"/>
    <p:sldId id="641" r:id="rId157"/>
    <p:sldId id="642" r:id="rId158"/>
    <p:sldId id="643" r:id="rId159"/>
    <p:sldId id="645" r:id="rId160"/>
    <p:sldId id="646" r:id="rId161"/>
    <p:sldId id="652" r:id="rId162"/>
  </p:sldIdLst>
  <p:sldSz cx="9144000" cy="5143500" type="screen16x9"/>
  <p:notesSz cx="6858000" cy="9144000"/>
  <p:embeddedFontLst>
    <p:embeddedFont>
      <p:font typeface="Calibri" panose="020F0502020204030204" pitchFamily="34" charset="0"/>
      <p:regular r:id="rId164"/>
      <p:bold r:id="rId165"/>
      <p:italic r:id="rId166"/>
      <p:boldItalic r:id="rId167"/>
    </p:embeddedFont>
    <p:embeddedFont>
      <p:font typeface="微软雅黑" panose="020B0503020204020204" pitchFamily="34" charset="-122"/>
      <p:regular r:id="rId168"/>
      <p:bold r:id="rId169"/>
    </p:embeddedFont>
  </p:embeddedFontLst>
  <p:custDataLst>
    <p:tags r:id="rId17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58" userDrawn="1">
          <p15:clr>
            <a:srgbClr val="A4A3A4"/>
          </p15:clr>
        </p15:guide>
        <p15:guide id="2" pos="2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121" d="100"/>
          <a:sy n="121" d="100"/>
        </p:scale>
        <p:origin x="912" y="60"/>
      </p:cViewPr>
      <p:guideLst>
        <p:guide orient="horz" pos="1658"/>
        <p:guide pos="283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ags" Target="tags/tag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fntdata"/><Relationship Id="rId169"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2.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3.fntdata"/></Relationships>
</file>

<file path=ppt/diagrams/_rels/data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1" qsCatId="simple" csTypeId="urn:microsoft.com/office/officeart/2005/8/colors/colorful5#1" csCatId="colorful" phldr="1"/>
      <dgm:spPr/>
      <dgm:t>
        <a:bodyPr/>
        <a:lstStyle/>
        <a:p>
          <a:endParaRPr lang="zh-CN" altLang="en-US"/>
        </a:p>
      </dgm:t>
    </dgm:pt>
    <dgm:pt modelId="{7CDF3C8E-3DA3-4205-8B08-51AAE2DFD477}">
      <dgm:prSet phldrT="[文本]" custT="1"/>
      <dgm:spPr/>
      <dgm:t>
        <a:bodyPr/>
        <a:lstStyle/>
        <a:p>
          <a:r>
            <a:rPr lang="zh-CN" altLang="en-US" sz="1800" b="1" dirty="0">
              <a:latin typeface="微软雅黑" panose="020B0503020204020204" pitchFamily="34" charset="-122"/>
              <a:ea typeface="微软雅黑" panose="020B0503020204020204" pitchFamily="34" charset="-122"/>
            </a:rPr>
            <a:t>应用和服务</a:t>
          </a: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a:latin typeface="微软雅黑" panose="020B0503020204020204" pitchFamily="34" charset="-122"/>
              <a:ea typeface="微软雅黑" panose="020B0503020204020204" pitchFamily="34" charset="-122"/>
            </a:rPr>
            <a:t>游戏，视频，社交，电子邮件，购物，网店，</a:t>
          </a: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a:latin typeface="微软雅黑" panose="020B0503020204020204" pitchFamily="34" charset="-122"/>
              <a:ea typeface="微软雅黑" panose="020B0503020204020204" pitchFamily="34" charset="-122"/>
            </a:rPr>
            <a:t>工作原理</a:t>
          </a: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a:latin typeface="微软雅黑" panose="020B0503020204020204" pitchFamily="34" charset="-122"/>
              <a:ea typeface="微软雅黑" panose="020B0503020204020204" pitchFamily="34" charset="-122"/>
            </a:rPr>
            <a:t>互连结构，交换技术，</a:t>
          </a: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a:latin typeface="微软雅黑" panose="020B0503020204020204" pitchFamily="34" charset="-122"/>
              <a:ea typeface="微软雅黑" panose="020B0503020204020204" pitchFamily="34" charset="-122"/>
            </a:rPr>
            <a:t>TCP/IP </a:t>
          </a:r>
          <a:r>
            <a:rPr lang="zh-CN" altLang="en-US" sz="1800" b="1" dirty="0">
              <a:latin typeface="微软雅黑" panose="020B0503020204020204" pitchFamily="34" charset="-122"/>
              <a:ea typeface="微软雅黑" panose="020B0503020204020204" pitchFamily="34" charset="-122"/>
            </a:rPr>
            <a:t>体系结构与协议，</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a:latin typeface="微软雅黑" panose="020B0503020204020204" pitchFamily="34" charset="-122"/>
              <a:ea typeface="微软雅黑" panose="020B0503020204020204" pitchFamily="34" charset="-122"/>
            </a:rPr>
            <a:t>网银，无现金支付，数字钱包，数字货币，</a:t>
          </a:r>
          <a:r>
            <a:rPr lang="en-US" altLang="en-US"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pt>
    <dgm:pt modelId="{C300B65F-B770-4533-9743-A8EABAF11F51}" type="pres">
      <dgm:prSet presAssocID="{7CDF3C8E-3DA3-4205-8B08-51AAE2DFD477}" presName="descendantText" presStyleLbl="alignAccFollowNode1" presStyleIdx="0" presStyleCnt="2">
        <dgm:presLayoutVars>
          <dgm:bulletEnabled val="1"/>
        </dgm:presLayoutVars>
      </dgm:prSet>
      <dgm:spPr/>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pt>
    <dgm:pt modelId="{6AEF0EF9-F4C4-41ED-9DA7-A897E4EBD001}" type="pres">
      <dgm:prSet presAssocID="{7FF2D79E-B77B-4801-9814-D0986614D669}" presName="descendantText" presStyleLbl="alignAccFollowNode1" presStyleIdx="1" presStyleCnt="2">
        <dgm:presLayoutVars>
          <dgm:bulletEnabled val="1"/>
        </dgm:presLayoutVars>
      </dgm:prSet>
      <dgm:spPr/>
    </dgm:pt>
  </dgm:ptLst>
  <dgm:cxnLst>
    <dgm:cxn modelId="{B5D9C72B-D927-4816-8C9D-A13863DC4A92}" type="presOf" srcId="{75DD56ED-85A2-4B92-A4F6-D22B1E14918C}" destId="{C300B65F-B770-4533-9743-A8EABAF11F51}" srcOrd="0" destOrd="1" presId="urn:microsoft.com/office/officeart/2005/8/layout/vList5"/>
    <dgm:cxn modelId="{9DA57E61-3BD1-42BD-960F-B3C49C7D719E}" type="presOf" srcId="{DC7011F1-FC13-4B35-970D-4933B3548D98}" destId="{6AEF0EF9-F4C4-41ED-9DA7-A897E4EBD001}" srcOrd="0" destOrd="1" presId="urn:microsoft.com/office/officeart/2005/8/layout/vList5"/>
    <dgm:cxn modelId="{00125765-718B-4BB5-B1F4-311EF5F1DB6E}" type="presOf" srcId="{7FF2D79E-B77B-4801-9814-D0986614D669}" destId="{46CFA115-E89F-48DD-8ECE-95299141CF0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D0083C5A-EB52-4DE3-BC4D-7C4D3C2107B1}" type="presOf" srcId="{60F94BBA-562D-4F8A-8EA1-F0DD8C0FE142}" destId="{0C796AA5-A0D9-4667-A9AC-D1A03A87BD07}" srcOrd="0" destOrd="0"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D78AA94-77C1-47AC-89CC-003F8E70C9DF}" srcId="{7FF2D79E-B77B-4801-9814-D0986614D669}" destId="{6AF05E0F-531B-4F36-BF27-1A9E3D95F0DC}" srcOrd="0" destOrd="0" parTransId="{FDDE4820-BFF2-48B4-90C6-7F081C19A177}" sibTransId="{5A4CB1BB-2F14-4944-AC76-135C983A0060}"/>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5"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费用</a:t>
          </a: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a:latin typeface="微软雅黑" panose="020B0503020204020204" pitchFamily="34" charset="-122"/>
              <a:ea typeface="微软雅黑" panose="020B0503020204020204" pitchFamily="34" charset="-122"/>
            </a:rPr>
            <a:t>标准化</a:t>
          </a: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质量</a:t>
          </a: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a:latin typeface="微软雅黑" panose="020B0503020204020204" pitchFamily="34" charset="-122"/>
              <a:ea typeface="微软雅黑" panose="020B0503020204020204" pitchFamily="34" charset="-122"/>
            </a:rPr>
            <a:t>可靠性</a:t>
          </a: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a:solidFill>
                <a:schemeClr val="tx1"/>
              </a:solidFill>
              <a:latin typeface="微软雅黑" panose="020B0503020204020204" pitchFamily="34" charset="-122"/>
              <a:ea typeface="微软雅黑" panose="020B0503020204020204" pitchFamily="34" charset="-122"/>
            </a:rPr>
            <a:t>管理和维护</a:t>
          </a: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a:latin typeface="微软雅黑" panose="020B0503020204020204" pitchFamily="34" charset="-122"/>
              <a:ea typeface="微软雅黑" panose="020B0503020204020204" pitchFamily="34" charset="-122"/>
            </a:rPr>
            <a:t>可扩展性和可升级性</a:t>
          </a: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pt>
    <dgm:pt modelId="{6E6AB5B1-8C45-4545-BA69-7F63DEE5163B}" type="pres">
      <dgm:prSet presAssocID="{05D41365-1355-4DAD-B4F1-FB33A078461A}" presName="composite" presStyleCnt="0"/>
      <dgm:spPr/>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pt>
    <dgm:pt modelId="{E72809E6-925A-4033-A3E6-30F40589AE8C}" type="pres">
      <dgm:prSet presAssocID="{05D41365-1355-4DAD-B4F1-FB33A078461A}" presName="BalanceSpacing" presStyleCnt="0"/>
      <dgm:spPr/>
    </dgm:pt>
    <dgm:pt modelId="{8A426D04-7387-4BF5-B7A9-CE9CF71A10A4}" type="pres">
      <dgm:prSet presAssocID="{05D41365-1355-4DAD-B4F1-FB33A078461A}" presName="BalanceSpacing1" presStyleCnt="0"/>
      <dgm:spPr/>
    </dgm:pt>
    <dgm:pt modelId="{538930E3-AFBB-40A2-9199-81FC54A0A713}" type="pres">
      <dgm:prSet presAssocID="{5C027A28-57B2-4775-8438-4AAECBE023C8}" presName="Accent1Text" presStyleLbl="node1" presStyleIdx="1" presStyleCnt="6"/>
      <dgm:spPr/>
    </dgm:pt>
    <dgm:pt modelId="{770EB172-9189-4CB8-B1B4-B4830FDDB2B7}" type="pres">
      <dgm:prSet presAssocID="{5C027A28-57B2-4775-8438-4AAECBE023C8}" presName="spaceBetweenRectangles" presStyleCnt="0"/>
      <dgm:spPr/>
    </dgm:pt>
    <dgm:pt modelId="{B8000619-585E-43B1-97D0-9E973B5CFF02}" type="pres">
      <dgm:prSet presAssocID="{D199F25F-9525-43C5-955C-BB6FEFFBA60E}" presName="composite" presStyleCnt="0"/>
      <dgm:spPr/>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pt>
    <dgm:pt modelId="{DDAB6A08-FDE4-4250-B857-22C6F4C875CD}" type="pres">
      <dgm:prSet presAssocID="{D199F25F-9525-43C5-955C-BB6FEFFBA60E}" presName="BalanceSpacing" presStyleCnt="0"/>
      <dgm:spPr/>
    </dgm:pt>
    <dgm:pt modelId="{456BFF4D-8D17-4008-8FD8-97C1E973905D}" type="pres">
      <dgm:prSet presAssocID="{D199F25F-9525-43C5-955C-BB6FEFFBA60E}" presName="BalanceSpacing1" presStyleCnt="0"/>
      <dgm:spPr/>
    </dgm:pt>
    <dgm:pt modelId="{2E871E28-410D-4C73-B809-46EEEE1B5408}" type="pres">
      <dgm:prSet presAssocID="{2E4C2D13-B647-4CF6-B1F7-03AB183A1123}" presName="Accent1Text" presStyleLbl="node1" presStyleIdx="3" presStyleCnt="6"/>
      <dgm:spPr/>
    </dgm:pt>
    <dgm:pt modelId="{32342D5D-D85B-4C93-8081-CE9B08BF8EF3}" type="pres">
      <dgm:prSet presAssocID="{2E4C2D13-B647-4CF6-B1F7-03AB183A1123}" presName="spaceBetweenRectangles" presStyleCnt="0"/>
      <dgm:spPr/>
    </dgm:pt>
    <dgm:pt modelId="{0250A542-5660-4811-BA9A-A026384EC288}" type="pres">
      <dgm:prSet presAssocID="{C40893AA-1044-4C1A-AFE8-154BD0AD6229}" presName="composite" presStyleCnt="0"/>
      <dgm:spPr/>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pt>
    <dgm:pt modelId="{5C3E9DE1-CF2D-48B8-B1BE-CF5807B39F22}" type="pres">
      <dgm:prSet presAssocID="{C40893AA-1044-4C1A-AFE8-154BD0AD6229}" presName="BalanceSpacing" presStyleCnt="0"/>
      <dgm:spPr/>
    </dgm:pt>
    <dgm:pt modelId="{248FEED7-91A8-4070-8E60-258F9D3AF8A1}" type="pres">
      <dgm:prSet presAssocID="{C40893AA-1044-4C1A-AFE8-154BD0AD6229}" presName="BalanceSpacing1" presStyleCnt="0"/>
      <dgm:spPr/>
    </dgm:pt>
    <dgm:pt modelId="{F96182DC-DEA1-4092-96CB-670F76C0F2C9}" type="pres">
      <dgm:prSet presAssocID="{0EE1A90B-D747-4792-8CF8-D1D86F0C6D30}" presName="Accent1Text" presStyleLbl="node1" presStyleIdx="5" presStyleCnt="6"/>
      <dgm:spPr/>
    </dgm:pt>
  </dgm:ptLst>
  <dgm:cxnLst>
    <dgm:cxn modelId="{BA2E6409-3E4A-424E-BB60-F086F21B6F67}" type="presOf" srcId="{3EC4611C-A3C3-451C-AE74-8846F1901302}" destId="{30C810D8-43FD-41C8-A342-08B348498E1F}"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C8E4366A-7323-4BAE-BF0B-D491A4B1C631}" srcId="{C40893AA-1044-4C1A-AFE8-154BD0AD6229}" destId="{32415517-2817-485B-84FB-EEB772F05388}" srcOrd="0" destOrd="0" parTransId="{9389711E-63B1-48BC-8B0D-E77AD36B0F70}" sibTransId="{8B057A99-57DA-4C5E-AFDE-4E731CDF706D}"/>
    <dgm:cxn modelId="{5857F84F-9800-49D5-B361-DA81A0D7F1EB}" type="presOf" srcId="{2E4C2D13-B647-4CF6-B1F7-03AB183A1123}" destId="{2E871E28-410D-4C73-B809-46EEEE1B5408}"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7B427E83-BD3E-48A8-951F-C804AF59934D}" type="presOf" srcId="{32415517-2817-485B-84FB-EEB772F05388}" destId="{95ED7348-6155-4B72-B2AA-9F71065BC8B5}"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BF7B8AEA-CFF9-4BFA-A92B-C9AA4345FE48}" srcId="{D199F25F-9525-43C5-955C-BB6FEFFBA60E}" destId="{3EC4611C-A3C3-451C-AE74-8846F1901302}" srcOrd="0" destOrd="0" parTransId="{68F328E8-C43C-478E-B670-0B24656D9E35}" sibTransId="{2E561528-8DA9-408B-83C6-171ECD06B86B}"/>
    <dgm:cxn modelId="{9CC835F5-C067-446B-80F3-D2FFA3E86768}" type="presOf" srcId="{E173A921-6651-451D-81E9-F0ACC1536AAC}" destId="{0EC6F23C-19FA-4BBB-96C2-30D954DFEC45}"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1" loCatId="list" qsTypeId="urn:microsoft.com/office/officeart/2005/8/quickstyle/simple3#2" qsCatId="simple" csTypeId="urn:microsoft.com/office/officeart/2005/8/colors/colorful4#1" csCatId="colorful" phldr="1"/>
      <dgm:spPr/>
      <dgm:t>
        <a:bodyPr/>
        <a:lstStyle/>
        <a:p>
          <a:endParaRPr lang="zh-CN" altLang="en-US"/>
        </a:p>
      </dgm:t>
    </dgm:pt>
    <dgm:pt modelId="{EFCA2B14-9468-4F2F-84A6-5C119482CD49}">
      <dgm:prSet phldrT="[文本]" custT="1"/>
      <dgm:spPr/>
      <dgm:t>
        <a:bodyPr/>
        <a:lstStyle/>
        <a:p>
          <a:r>
            <a:rPr lang="zh-CN" altLang="en-US" sz="2000" b="1" dirty="0">
              <a:latin typeface="微软雅黑" panose="020B0503020204020204" pitchFamily="34" charset="-122"/>
              <a:ea typeface="微软雅黑" panose="020B0503020204020204" pitchFamily="34" charset="-122"/>
            </a:rPr>
            <a:t>法律上的 </a:t>
          </a:r>
          <a:r>
            <a:rPr lang="en-US" altLang="en-US" sz="2000" b="1" dirty="0">
              <a:latin typeface="微软雅黑" panose="020B0503020204020204" pitchFamily="34" charset="-122"/>
              <a:ea typeface="微软雅黑" panose="020B0503020204020204" pitchFamily="34" charset="-122"/>
            </a:rPr>
            <a:t>(de jure)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a:latin typeface="微软雅黑" panose="020B0503020204020204" pitchFamily="34" charset="-122"/>
              <a:ea typeface="微软雅黑" panose="020B0503020204020204" pitchFamily="34" charset="-122"/>
            </a:rPr>
            <a:t>但并没有得到市场的认可。</a:t>
          </a: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a:latin typeface="微软雅黑" panose="020B0503020204020204" pitchFamily="34" charset="-122"/>
              <a:ea typeface="微软雅黑" panose="020B0503020204020204" pitchFamily="34" charset="-122"/>
            </a:rPr>
            <a:t>事实上的 </a:t>
          </a:r>
          <a:r>
            <a:rPr lang="en-US" altLang="en-US" sz="2000" b="1" dirty="0">
              <a:latin typeface="微软雅黑" panose="020B0503020204020204" pitchFamily="34" charset="-122"/>
              <a:ea typeface="微软雅黑" panose="020B0503020204020204" pitchFamily="34" charset="-122"/>
            </a:rPr>
            <a:t>(de facto)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a:latin typeface="微软雅黑" panose="020B0503020204020204" pitchFamily="34" charset="-122"/>
              <a:ea typeface="微软雅黑" panose="020B0503020204020204" pitchFamily="34" charset="-122"/>
            </a:rPr>
            <a:t>获得了最广泛的应用。</a:t>
          </a: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pt>
    <dgm:pt modelId="{41591867-A15A-4C01-989E-2D8E71AD280E}" type="pres">
      <dgm:prSet presAssocID="{EFCA2B14-9468-4F2F-84A6-5C119482CD49}" presName="parentText" presStyleLbl="node1" presStyleIdx="0" presStyleCnt="2">
        <dgm:presLayoutVars>
          <dgm:chMax val="0"/>
          <dgm:bulletEnabled val="1"/>
        </dgm:presLayoutVars>
      </dgm:prSet>
      <dgm:spPr/>
    </dgm:pt>
    <dgm:pt modelId="{0CB64F91-1AC8-4F08-AB65-6A4FEE705282}" type="pres">
      <dgm:prSet presAssocID="{EFCA2B14-9468-4F2F-84A6-5C119482CD49}" presName="childText" presStyleLbl="revTx" presStyleIdx="0" presStyleCnt="2">
        <dgm:presLayoutVars>
          <dgm:bulletEnabled val="1"/>
        </dgm:presLayoutVars>
      </dgm:prSet>
      <dgm:spPr/>
    </dgm:pt>
    <dgm:pt modelId="{533E5313-0390-4A3E-9304-2F63C7C13FAF}" type="pres">
      <dgm:prSet presAssocID="{0986DFCC-564B-42E1-8E43-BFE75079EEDF}" presName="parentText" presStyleLbl="node1" presStyleIdx="1" presStyleCnt="2">
        <dgm:presLayoutVars>
          <dgm:chMax val="0"/>
          <dgm:bulletEnabled val="1"/>
        </dgm:presLayoutVars>
      </dgm:prSet>
      <dgm:spPr/>
    </dgm:pt>
    <dgm:pt modelId="{D4FB4936-BF1D-4807-8D25-E8B1D64E8CFA}" type="pres">
      <dgm:prSet presAssocID="{0986DFCC-564B-42E1-8E43-BFE75079EEDF}" presName="childText" presStyleLbl="revTx" presStyleIdx="1" presStyleCnt="2">
        <dgm:presLayoutVars>
          <dgm:bulletEnabled val="1"/>
        </dgm:presLayoutVars>
      </dgm:prSet>
      <dgm:spPr/>
    </dgm:pt>
  </dgm:ptLst>
  <dgm:cxnLst>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1"/>
    <dgm:cxn modelId="{87C4B245-7D03-47D6-A58A-FE65D816A8BA}" type="presOf" srcId="{0986DFCC-564B-42E1-8E43-BFE75079EEDF}" destId="{533E5313-0390-4A3E-9304-2F63C7C13FAF}" srcOrd="0" destOrd="0" presId="urn:microsoft.com/office/officeart/2005/8/layout/vList2#1"/>
    <dgm:cxn modelId="{DC3E0283-EE3A-4847-AC4B-B24480331CA1}" type="presOf" srcId="{2CC66CB7-D7AD-41A6-98DD-74D4F514E2BD}" destId="{D4FB4936-BF1D-4807-8D25-E8B1D64E8CFA}" srcOrd="0" destOrd="0" presId="urn:microsoft.com/office/officeart/2005/8/layout/vList2#1"/>
    <dgm:cxn modelId="{9E21BC85-7589-4E30-94BE-94BFF4B03EBC}" srcId="{1D71CD6F-E65B-4CC0-8EAA-DB821D24E722}" destId="{EFCA2B14-9468-4F2F-84A6-5C119482CD49}" srcOrd="0" destOrd="0" parTransId="{E38B7B80-E684-4487-8667-BCC0A5171417}" sibTransId="{6756D47E-79F4-44F1-9DC8-F8FF9A3DB365}"/>
    <dgm:cxn modelId="{23AA8198-F998-4AB6-A021-FDD348C07171}" srcId="{EFCA2B14-9468-4F2F-84A6-5C119482CD49}" destId="{226438D5-AF60-4FC2-B7B1-1FAFE6F029F4}" srcOrd="0" destOrd="0" parTransId="{E2043F32-4A49-416A-8197-C2B2393B2255}" sibTransId="{F4028441-B185-4303-8082-46E98E8EBA28}"/>
    <dgm:cxn modelId="{49E9C9C9-3C6E-4805-BAA2-32EF310CFED5}" srcId="{1D71CD6F-E65B-4CC0-8EAA-DB821D24E722}" destId="{0986DFCC-564B-42E1-8E43-BFE75079EEDF}" srcOrd="1" destOrd="0" parTransId="{BB601F7A-8E86-4A9E-9EF8-CC003C5EF85D}" sibTransId="{FD297112-55F6-448E-AECB-EFD048EDDB28}"/>
    <dgm:cxn modelId="{75CADFD2-DA7B-46F7-89E8-DC800A77BE41}" type="presOf" srcId="{EFCA2B14-9468-4F2F-84A6-5C119482CD49}" destId="{41591867-A15A-4C01-989E-2D8E71AD280E}" srcOrd="0" destOrd="0" presId="urn:microsoft.com/office/officeart/2005/8/layout/vList2#1"/>
    <dgm:cxn modelId="{C9EBB2F8-1242-4DB0-B9B1-32B0EE5BD1DD}" type="presOf" srcId="{226438D5-AF60-4FC2-B7B1-1FAFE6F029F4}" destId="{0CB64F91-1AC8-4F08-AB65-6A4FEE705282}" srcOrd="0" destOrd="0" presId="urn:microsoft.com/office/officeart/2005/8/layout/vList2#1"/>
    <dgm:cxn modelId="{64062E8C-5E46-4D49-BAD3-4772A44F09C0}" type="presParOf" srcId="{98B905C2-E6DF-4B75-9416-AF7446358B35}" destId="{41591867-A15A-4C01-989E-2D8E71AD280E}" srcOrd="0" destOrd="0" presId="urn:microsoft.com/office/officeart/2005/8/layout/vList2#1"/>
    <dgm:cxn modelId="{CA918946-BF6A-4EC6-9FCA-45A48A711BF0}" type="presParOf" srcId="{98B905C2-E6DF-4B75-9416-AF7446358B35}" destId="{0CB64F91-1AC8-4F08-AB65-6A4FEE705282}" srcOrd="1" destOrd="0" presId="urn:microsoft.com/office/officeart/2005/8/layout/vList2#1"/>
    <dgm:cxn modelId="{25C6509F-6344-421B-B6B7-1C5D6B562EEE}" type="presParOf" srcId="{98B905C2-E6DF-4B75-9416-AF7446358B35}" destId="{533E5313-0390-4A3E-9304-2F63C7C13FAF}" srcOrd="2" destOrd="0" presId="urn:microsoft.com/office/officeart/2005/8/layout/vList2#1"/>
    <dgm:cxn modelId="{3FEA8797-2866-4D9F-8576-8A10DA896460}" type="presParOf" srcId="{98B905C2-E6DF-4B75-9416-AF7446358B35}" destId="{D4FB4936-BF1D-4807-8D25-E8B1D64E8CFA}" srcOrd="3"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1" loCatId="list" qsTypeId="urn:microsoft.com/office/officeart/2005/8/quickstyle/simple1#6" qsCatId="simple" csTypeId="urn:microsoft.com/office/officeart/2005/8/colors/colorful5#3" csCatId="colorful" phldr="1"/>
      <dgm:spPr/>
      <dgm:t>
        <a:bodyPr/>
        <a:lstStyle/>
        <a:p>
          <a:endParaRPr lang="zh-CN" altLang="en-US"/>
        </a:p>
      </dgm:t>
    </dgm:pt>
    <dgm:pt modelId="{C301BCD6-3F1B-4C9C-800D-CE5CBA0188D2}">
      <dgm:prSet phldrT="[文本]" custT="1"/>
      <dgm:spPr/>
      <dgm:t>
        <a:bodyPr/>
        <a:lstStyle/>
        <a:p>
          <a:r>
            <a:rPr lang="zh-CN" altLang="en-US" sz="1800" b="1" dirty="0">
              <a:solidFill>
                <a:schemeClr val="bg1"/>
              </a:solidFill>
              <a:latin typeface="微软雅黑" panose="020B0503020204020204" pitchFamily="34" charset="-122"/>
              <a:ea typeface="微软雅黑" panose="020B0503020204020204" pitchFamily="34" charset="-122"/>
            </a:rPr>
            <a:t>文字描述：便于人来阅读和理解。</a:t>
          </a: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a:solidFill>
                <a:srgbClr val="000066"/>
              </a:solidFill>
              <a:latin typeface="微软雅黑" panose="020B0503020204020204" pitchFamily="34" charset="-122"/>
              <a:ea typeface="微软雅黑" panose="020B0503020204020204" pitchFamily="34" charset="-122"/>
            </a:rPr>
            <a:t>程序代码：让计算机能够理解。</a:t>
          </a: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pt>
    <dgm:pt modelId="{41788D26-F979-4FB7-8A96-4711D82825B8}" type="pres">
      <dgm:prSet presAssocID="{C301BCD6-3F1B-4C9C-800D-CE5CBA0188D2}" presName="parentText" presStyleLbl="node1" presStyleIdx="0" presStyleCnt="2">
        <dgm:presLayoutVars>
          <dgm:chMax val="0"/>
          <dgm:bulletEnabled val="1"/>
        </dgm:presLayoutVars>
      </dgm:prSet>
      <dgm:spPr/>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pt>
    <dgm:pt modelId="{F367B3BE-A2DF-4CEA-8C18-99C09218A893}" type="pres">
      <dgm:prSet presAssocID="{8A5B5183-B82D-4F95-84A7-0F223402066E}" presName="parentText" presStyleLbl="node1" presStyleIdx="1" presStyleCnt="2">
        <dgm:presLayoutVars>
          <dgm:chMax val="0"/>
          <dgm:bulletEnabled val="1"/>
        </dgm:presLayoutVars>
      </dgm:prSet>
      <dgm:spPr/>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A2AADB49-CA67-451F-90FD-5E3D44EC1EA0}" type="presOf" srcId="{8A5B5183-B82D-4F95-84A7-0F223402066E}" destId="{F367B3BE-A2DF-4CEA-8C18-99C09218A893}" srcOrd="1" destOrd="0" presId="urn:microsoft.com/office/officeart/2005/8/layout/list1#1"/>
    <dgm:cxn modelId="{F991CA59-DD6B-43A9-A990-3A4CB9D2EE86}" type="presOf" srcId="{293CF4F5-3101-49E6-9303-E9DD7296C65D}" destId="{42C73C4A-F159-4BCB-A072-016D19C6E2B5}" srcOrd="0" destOrd="0" presId="urn:microsoft.com/office/officeart/2005/8/layout/list1#1"/>
    <dgm:cxn modelId="{ECFF1E8D-1946-483C-B754-77A185F880D7}" type="presOf" srcId="{8A5B5183-B82D-4F95-84A7-0F223402066E}" destId="{C238DCB9-6EBC-413B-9D6D-EC93B6F5DDFF}" srcOrd="0" destOrd="0" presId="urn:microsoft.com/office/officeart/2005/8/layout/list1#1"/>
    <dgm:cxn modelId="{DECB6B99-8462-426B-B51B-E4D9E3C76C9D}" type="presOf" srcId="{C301BCD6-3F1B-4C9C-800D-CE5CBA0188D2}" destId="{41788D26-F979-4FB7-8A96-4711D82825B8}" srcOrd="1" destOrd="0" presId="urn:microsoft.com/office/officeart/2005/8/layout/list1#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1"/>
    <dgm:cxn modelId="{B535B5F2-0D6A-421E-BFCB-673C3560E397}" srcId="{293CF4F5-3101-49E6-9303-E9DD7296C65D}" destId="{C301BCD6-3F1B-4C9C-800D-CE5CBA0188D2}" srcOrd="0" destOrd="0" parTransId="{8F194872-EA8A-420F-BAD5-93D3D974D2CC}" sibTransId="{CBA69BCC-ACCA-44EF-AB05-16894BE20C98}"/>
    <dgm:cxn modelId="{CBF163A0-6196-4F5D-981E-79CED64D4C96}" type="presParOf" srcId="{42C73C4A-F159-4BCB-A072-016D19C6E2B5}" destId="{E336CA13-8985-45BE-84B4-56919F1E4296}" srcOrd="0" destOrd="0" presId="urn:microsoft.com/office/officeart/2005/8/layout/list1#1"/>
    <dgm:cxn modelId="{2B4822A4-0104-490E-99B2-9B41BFA52BE3}" type="presParOf" srcId="{E336CA13-8985-45BE-84B4-56919F1E4296}" destId="{77F3D1F0-EBBB-48B7-B04C-56372B956B6C}" srcOrd="0" destOrd="0" presId="urn:microsoft.com/office/officeart/2005/8/layout/list1#1"/>
    <dgm:cxn modelId="{EA35E57C-3FE2-4475-B45B-FF3BEF497F3C}" type="presParOf" srcId="{E336CA13-8985-45BE-84B4-56919F1E4296}" destId="{41788D26-F979-4FB7-8A96-4711D82825B8}" srcOrd="1" destOrd="0" presId="urn:microsoft.com/office/officeart/2005/8/layout/list1#1"/>
    <dgm:cxn modelId="{540D51C9-81C1-4010-87D8-D59B8A7FDDAC}" type="presParOf" srcId="{42C73C4A-F159-4BCB-A072-016D19C6E2B5}" destId="{446021F4-CA10-46E5-8E3F-26753D3D3985}" srcOrd="1" destOrd="0" presId="urn:microsoft.com/office/officeart/2005/8/layout/list1#1"/>
    <dgm:cxn modelId="{9C7B2439-D5DD-4A36-8DEF-8A400810BCB0}" type="presParOf" srcId="{42C73C4A-F159-4BCB-A072-016D19C6E2B5}" destId="{2F355ABF-AFD4-4429-AC0C-B179A1BF75DA}" srcOrd="2" destOrd="0" presId="urn:microsoft.com/office/officeart/2005/8/layout/list1#1"/>
    <dgm:cxn modelId="{59288904-D70F-4CDE-8F1C-54573E9145E6}" type="presParOf" srcId="{42C73C4A-F159-4BCB-A072-016D19C6E2B5}" destId="{A1FE5214-89D9-427A-8B5A-BF786C96D895}" srcOrd="3" destOrd="0" presId="urn:microsoft.com/office/officeart/2005/8/layout/list1#1"/>
    <dgm:cxn modelId="{052DEEF4-0621-4F49-95DC-32AEB825C321}" type="presParOf" srcId="{42C73C4A-F159-4BCB-A072-016D19C6E2B5}" destId="{142A6A81-5624-4ACE-9A3D-B3AFF9382A09}" srcOrd="4" destOrd="0" presId="urn:microsoft.com/office/officeart/2005/8/layout/list1#1"/>
    <dgm:cxn modelId="{759AC876-3A19-4295-8D0F-ABC3EFFA3F5F}" type="presParOf" srcId="{142A6A81-5624-4ACE-9A3D-B3AFF9382A09}" destId="{C238DCB9-6EBC-413B-9D6D-EC93B6F5DDFF}" srcOrd="0" destOrd="0" presId="urn:microsoft.com/office/officeart/2005/8/layout/list1#1"/>
    <dgm:cxn modelId="{203F8A69-9B9D-4B83-94CC-6916C1DDC2DA}" type="presParOf" srcId="{142A6A81-5624-4ACE-9A3D-B3AFF9382A09}" destId="{F367B3BE-A2DF-4CEA-8C18-99C09218A893}" srcOrd="1" destOrd="0" presId="urn:microsoft.com/office/officeart/2005/8/layout/list1#1"/>
    <dgm:cxn modelId="{A622DBAD-7882-42BF-932B-9D1ABBBD3B01}" type="presParOf" srcId="{42C73C4A-F159-4BCB-A072-016D19C6E2B5}" destId="{00FBF154-663A-49D1-BC6E-5A81F86E17D9}" srcOrd="5" destOrd="0" presId="urn:microsoft.com/office/officeart/2005/8/layout/list1#1"/>
    <dgm:cxn modelId="{CB239D4A-E3F3-475E-9E7B-062513E4BFA7}" type="presParOf" srcId="{42C73C4A-F159-4BCB-A072-016D19C6E2B5}" destId="{3072F165-7A76-46AC-BCC0-0FC97CA5F9F5}" srcOrd="6" destOrd="0" presId="urn:microsoft.com/office/officeart/2005/8/layout/list1#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7"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a:latin typeface="微软雅黑" panose="020B0503020204020204" pitchFamily="34" charset="-122"/>
              <a:ea typeface="微软雅黑" panose="020B0503020204020204" pitchFamily="34" charset="-122"/>
            </a:rPr>
            <a:t>灵活性好。</a:t>
          </a:r>
        </a:p>
        <a:p>
          <a:pPr>
            <a:spcAft>
              <a:spcPts val="0"/>
            </a:spcAft>
          </a:pPr>
          <a:r>
            <a:rPr lang="zh-CN" altLang="en-US" sz="1600" b="1" dirty="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有些功能会重复出现，因而产生了额外开销。</a:t>
          </a:r>
          <a:endParaRPr lang="en-US" altLang="zh-CN" sz="1600" b="1" dirty="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0" custLinFactNeighborX="-19358" custLinFactNeighborY="-2168">
        <dgm:presLayoutVars>
          <dgm:chMax val="0"/>
          <dgm:chPref val="0"/>
          <dgm:bulletEnabled val="1"/>
        </dgm:presLayoutVars>
      </dgm:prSet>
      <dgm:spPr/>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7" custLinFactNeighborX="100000" custLinFactNeighborY="-7605"/>
      <dgm:spPr>
        <a:solidFill>
          <a:srgbClr val="000099"/>
        </a:solidFill>
        <a:ln>
          <a:noFill/>
        </a:ln>
      </dgm:spPr>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7AAB9144-4A68-495A-8801-2CD716BEDFA8}" type="presOf" srcId="{85D5085E-9A19-4AAD-9799-233066D76354}" destId="{FB7A98D8-A946-4532-B8CF-383D1065D29C}"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1" loCatId="relationship" qsTypeId="urn:microsoft.com/office/officeart/2005/8/quickstyle/simple3#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其实现保证了能够向上一层提供服务。</a:t>
          </a: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是“水平的”</a:t>
          </a: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上面的服务用户只能看见服务，无法看见下面的协议。</a:t>
          </a: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a:latin typeface="微软雅黑" panose="020B0503020204020204" pitchFamily="34" charset="-122"/>
              <a:ea typeface="微软雅黑" panose="020B0503020204020204" pitchFamily="34" charset="-122"/>
            </a:rPr>
            <a:t>对上面的服务用户是透明的。 </a:t>
          </a: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a:latin typeface="微软雅黑" panose="020B0503020204020204" pitchFamily="34" charset="-122"/>
              <a:ea typeface="微软雅黑" panose="020B0503020204020204" pitchFamily="34" charset="-122"/>
            </a:rPr>
            <a:t>是“垂直的”</a:t>
          </a: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pt>
    <dgm:pt modelId="{F20CB88D-283A-40E6-969B-F760513B269C}" type="pres">
      <dgm:prSet presAssocID="{0DA5C5DE-6D17-4EDE-B920-CE5FB3D41ABA}" presName="root" presStyleCnt="0"/>
      <dgm:spPr/>
    </dgm:pt>
    <dgm:pt modelId="{16E92C0E-1962-4079-9E86-E1F4B29DC174}" type="pres">
      <dgm:prSet presAssocID="{0DA5C5DE-6D17-4EDE-B920-CE5FB3D41ABA}" presName="rootComposite" presStyleCnt="0"/>
      <dgm:spPr/>
    </dgm:pt>
    <dgm:pt modelId="{880F44A1-54FE-446F-9390-56E51903722C}" type="pres">
      <dgm:prSet presAssocID="{0DA5C5DE-6D17-4EDE-B920-CE5FB3D41ABA}" presName="rootText" presStyleLbl="node1" presStyleIdx="0" presStyleCnt="2" custLinFactNeighborX="-58298"/>
      <dgm:spPr/>
    </dgm:pt>
    <dgm:pt modelId="{804607B6-F4FB-4B08-9326-1AA34A273A5D}" type="pres">
      <dgm:prSet presAssocID="{0DA5C5DE-6D17-4EDE-B920-CE5FB3D41ABA}" presName="rootConnector" presStyleLbl="node1" presStyleIdx="0" presStyleCnt="2"/>
      <dgm:spPr/>
    </dgm:pt>
    <dgm:pt modelId="{4DA6A816-DA95-479C-9A39-3F04BD93D8C4}" type="pres">
      <dgm:prSet presAssocID="{0DA5C5DE-6D17-4EDE-B920-CE5FB3D41ABA}" presName="childShape" presStyleCnt="0"/>
      <dgm:spPr/>
    </dgm:pt>
    <dgm:pt modelId="{5F5FD024-96B9-4927-9522-4793C366CCDF}" type="pres">
      <dgm:prSet presAssocID="{50644C00-718E-45C3-8ABB-FFE825DC5B7F}" presName="Name13" presStyleLbl="parChTrans1D2" presStyleIdx="0" presStyleCnt="6"/>
      <dgm:spPr/>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pt>
    <dgm:pt modelId="{D504C716-6CF6-4108-8639-E75778C37519}" type="pres">
      <dgm:prSet presAssocID="{51AD83D2-E860-474C-AB22-849ADFDF4DBE}" presName="Name13" presStyleLbl="parChTrans1D2" presStyleIdx="1" presStyleCnt="6"/>
      <dgm:spPr/>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pt>
    <dgm:pt modelId="{9164C2E8-A8A5-4BDA-B5B7-3599D5C7C4A2}" type="pres">
      <dgm:prSet presAssocID="{21295D08-392E-4BE1-9B14-3F97120CA18B}" presName="Name13" presStyleLbl="parChTrans1D2" presStyleIdx="2" presStyleCnt="6"/>
      <dgm:spPr/>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pt>
    <dgm:pt modelId="{172420C5-C642-4E23-8BCE-E82694121490}" type="pres">
      <dgm:prSet presAssocID="{FDE9353F-F89B-4F97-ADC5-22417B99EEF5}" presName="root" presStyleCnt="0"/>
      <dgm:spPr/>
    </dgm:pt>
    <dgm:pt modelId="{34B83B97-08FF-4DC6-919D-1C8742B7576A}" type="pres">
      <dgm:prSet presAssocID="{FDE9353F-F89B-4F97-ADC5-22417B99EEF5}" presName="rootComposite" presStyleCnt="0"/>
      <dgm:spPr/>
    </dgm:pt>
    <dgm:pt modelId="{CF6D9EBE-6D4F-45DB-B63C-66E318350665}" type="pres">
      <dgm:prSet presAssocID="{FDE9353F-F89B-4F97-ADC5-22417B99EEF5}" presName="rootText" presStyleLbl="node1" presStyleIdx="1" presStyleCnt="2"/>
      <dgm:spPr/>
    </dgm:pt>
    <dgm:pt modelId="{FFFA6021-95BD-4804-A726-42B6E8065B83}" type="pres">
      <dgm:prSet presAssocID="{FDE9353F-F89B-4F97-ADC5-22417B99EEF5}" presName="rootConnector" presStyleLbl="node1" presStyleIdx="1" presStyleCnt="2"/>
      <dgm:spPr/>
    </dgm:pt>
    <dgm:pt modelId="{ABF0D8E4-5E93-4122-950B-0287C64E7E00}" type="pres">
      <dgm:prSet presAssocID="{FDE9353F-F89B-4F97-ADC5-22417B99EEF5}" presName="childShape" presStyleCnt="0"/>
      <dgm:spPr/>
    </dgm:pt>
    <dgm:pt modelId="{D73DB642-839F-46E4-BEFB-357122DA8B2A}" type="pres">
      <dgm:prSet presAssocID="{730A02EE-39C4-4F26-9573-658C50E91867}" presName="Name13" presStyleLbl="parChTrans1D2" presStyleIdx="3" presStyleCnt="6"/>
      <dgm:spPr/>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pt>
    <dgm:pt modelId="{C7786CBF-29A7-4F46-ACE1-BFAF2ED2906F}" type="pres">
      <dgm:prSet presAssocID="{85967721-5B7F-4D6B-ADDE-3DE6B93A85B9}" presName="Name13" presStyleLbl="parChTrans1D2" presStyleIdx="4" presStyleCnt="6"/>
      <dgm:spPr/>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pt>
    <dgm:pt modelId="{55CE1C91-58A7-4FD4-86EE-26622EF07DF3}" type="pres">
      <dgm:prSet presAssocID="{81F2FDAA-970B-4BD0-9CE1-4DD499C666F7}" presName="Name13" presStyleLbl="parChTrans1D2" presStyleIdx="5" presStyleCnt="6"/>
      <dgm:spPr/>
    </dgm:pt>
    <dgm:pt modelId="{2747B9FB-319E-4006-A500-0E79D539374F}" type="pres">
      <dgm:prSet presAssocID="{796DC1B7-9303-4BF9-ADBA-2F3A2A3FBE6B}" presName="childText" presStyleLbl="bgAcc1" presStyleIdx="5" presStyleCnt="6" custScaleX="378194" custLinFactNeighborX="13672">
        <dgm:presLayoutVars>
          <dgm:bulletEnabled val="1"/>
        </dgm:presLayoutVars>
      </dgm:prSet>
      <dgm:spPr/>
    </dgm:pt>
  </dgm:ptLst>
  <dgm:cxnLst>
    <dgm:cxn modelId="{EEB84225-CB6C-4BAC-B1AF-19A26231A51D}" srcId="{FDE9353F-F89B-4F97-ADC5-22417B99EEF5}" destId="{796DC1B7-9303-4BF9-ADBA-2F3A2A3FBE6B}" srcOrd="2" destOrd="0" parTransId="{81F2FDAA-970B-4BD0-9CE1-4DD499C666F7}" sibTransId="{5EDF14EE-9165-40CE-AECD-1659094E2CA3}"/>
    <dgm:cxn modelId="{429E032C-5CA4-4CE2-ABDA-A9D54787265E}" type="presOf" srcId="{50644C00-718E-45C3-8ABB-FFE825DC5B7F}" destId="{5F5FD024-96B9-4927-9522-4793C366CCDF}" srcOrd="0" destOrd="0" presId="urn:microsoft.com/office/officeart/2005/8/layout/hierarchy3#1"/>
    <dgm:cxn modelId="{E2F31064-17B6-4A9F-90F0-643AB7AC015D}" srcId="{0DA5C5DE-6D17-4EDE-B920-CE5FB3D41ABA}" destId="{85ACDDF9-B7B9-4AE3-AEFD-342A1ED3FDD3}" srcOrd="0" destOrd="0" parTransId="{50644C00-718E-45C3-8ABB-FFE825DC5B7F}" sibTransId="{EE9E075A-BD56-47AA-9D15-0D4E098D5773}"/>
    <dgm:cxn modelId="{11C7D167-428D-489B-81C5-0A60BAB5E04E}" type="presOf" srcId="{4994F04D-6077-4FB2-937D-03324B9DAB34}" destId="{220E4BB7-E5A6-4374-B95C-9515D05C4860}" srcOrd="0" destOrd="0" presId="urn:microsoft.com/office/officeart/2005/8/layout/hierarchy3#1"/>
    <dgm:cxn modelId="{6D5D1C6F-7B2D-4E31-A697-53DA47EE9776}" type="presOf" srcId="{0DA5C5DE-6D17-4EDE-B920-CE5FB3D41ABA}" destId="{880F44A1-54FE-446F-9390-56E51903722C}" srcOrd="0" destOrd="0" presId="urn:microsoft.com/office/officeart/2005/8/layout/hierarchy3#1"/>
    <dgm:cxn modelId="{D27BD678-416C-4308-A85E-350536D97DD6}" type="presOf" srcId="{81F2FDAA-970B-4BD0-9CE1-4DD499C666F7}" destId="{55CE1C91-58A7-4FD4-86EE-26622EF07DF3}" srcOrd="0" destOrd="0" presId="urn:microsoft.com/office/officeart/2005/8/layout/hierarchy3#1"/>
    <dgm:cxn modelId="{EFA62D59-6CC5-4E3F-AEA4-3141D3C610F5}" type="presOf" srcId="{FDE9353F-F89B-4F97-ADC5-22417B99EEF5}" destId="{CF6D9EBE-6D4F-45DB-B63C-66E318350665}" srcOrd="0" destOrd="0" presId="urn:microsoft.com/office/officeart/2005/8/layout/hierarchy3#1"/>
    <dgm:cxn modelId="{19DBB079-643A-4F69-A2F1-98B8FBFA7B0E}" type="presOf" srcId="{85967721-5B7F-4D6B-ADDE-3DE6B93A85B9}" destId="{C7786CBF-29A7-4F46-ACE1-BFAF2ED2906F}" srcOrd="0" destOrd="0" presId="urn:microsoft.com/office/officeart/2005/8/layout/hierarchy3#1"/>
    <dgm:cxn modelId="{B431FE79-1E9F-4A89-B761-7DCF3F7BBA25}" type="presOf" srcId="{5E148EBF-2EB5-487C-A84A-08998CD76BB7}" destId="{08A735DB-4E1F-4605-8178-66A449AC1BB2}" srcOrd="0" destOrd="0" presId="urn:microsoft.com/office/officeart/2005/8/layout/hierarchy3#1"/>
    <dgm:cxn modelId="{6E76387C-082B-4C1A-BAF0-5C6D342ECFFE}" type="presOf" srcId="{796DC1B7-9303-4BF9-ADBA-2F3A2A3FBE6B}" destId="{2747B9FB-319E-4006-A500-0E79D539374F}" srcOrd="0" destOrd="0" presId="urn:microsoft.com/office/officeart/2005/8/layout/hierarchy3#1"/>
    <dgm:cxn modelId="{98920D84-2D94-4AB0-A8BA-616CE05A6683}" srcId="{4994F04D-6077-4FB2-937D-03324B9DAB34}" destId="{FDE9353F-F89B-4F97-ADC5-22417B99EEF5}" srcOrd="1" destOrd="0" parTransId="{B2C123C1-4D4A-4AFA-AAC7-499F5F557CA3}" sibTransId="{F5F63407-A2E4-4341-BE61-AC23ED700CB0}"/>
    <dgm:cxn modelId="{4C25B78B-B570-4056-98CA-440F138F90E1}" srcId="{0DA5C5DE-6D17-4EDE-B920-CE5FB3D41ABA}" destId="{5E148EBF-2EB5-487C-A84A-08998CD76BB7}" srcOrd="2" destOrd="0" parTransId="{21295D08-392E-4BE1-9B14-3F97120CA18B}" sibTransId="{76AFDFB6-ED54-46D5-B15F-407D349B5792}"/>
    <dgm:cxn modelId="{C3F2CC92-97D8-4C8F-BAE2-1F1ECD649BD4}" type="presOf" srcId="{85ACDDF9-B7B9-4AE3-AEFD-342A1ED3FDD3}" destId="{8271D559-F991-45A8-861F-E02D43E73A7A}" srcOrd="0" destOrd="0" presId="urn:microsoft.com/office/officeart/2005/8/layout/hierarchy3#1"/>
    <dgm:cxn modelId="{0B5C2F94-404E-47DB-B678-7B4A9D8702F3}" type="presOf" srcId="{0DA5C5DE-6D17-4EDE-B920-CE5FB3D41ABA}" destId="{804607B6-F4FB-4B08-9326-1AA34A273A5D}" srcOrd="1" destOrd="0" presId="urn:microsoft.com/office/officeart/2005/8/layout/hierarchy3#1"/>
    <dgm:cxn modelId="{E6AC0D9A-182A-4F10-BA90-83D5595123D1}" srcId="{FDE9353F-F89B-4F97-ADC5-22417B99EEF5}" destId="{DD4BC036-F4FD-462C-907D-B7F6B229CCE6}" srcOrd="1" destOrd="0" parTransId="{85967721-5B7F-4D6B-ADDE-3DE6B93A85B9}" sibTransId="{4DE26604-E6BC-447F-9C0B-6472723CCE81}"/>
    <dgm:cxn modelId="{561A719E-D6CC-459B-9EF3-F609B63F1D4E}" type="presOf" srcId="{DD4BC036-F4FD-462C-907D-B7F6B229CCE6}" destId="{D4FAB220-39C0-4BB8-B879-AEB1A16B7CDC}" srcOrd="0" destOrd="0" presId="urn:microsoft.com/office/officeart/2005/8/layout/hierarchy3#1"/>
    <dgm:cxn modelId="{B342A0AB-0F65-4C75-907F-2694EA5299EC}" srcId="{FDE9353F-F89B-4F97-ADC5-22417B99EEF5}" destId="{D4E06A52-91F5-4177-AA54-D298036A0598}" srcOrd="0" destOrd="0" parTransId="{730A02EE-39C4-4F26-9573-658C50E91867}" sibTransId="{8E8D6502-6A43-42CC-86CF-1ACBA7051209}"/>
    <dgm:cxn modelId="{8CECFFAC-0125-483E-B460-F62B0965C1A0}" type="presOf" srcId="{51AD83D2-E860-474C-AB22-849ADFDF4DBE}" destId="{D504C716-6CF6-4108-8639-E75778C37519}" srcOrd="0" destOrd="0" presId="urn:microsoft.com/office/officeart/2005/8/layout/hierarchy3#1"/>
    <dgm:cxn modelId="{3FBBBCB0-EDA8-41DA-B8BD-9E1C22727D88}" type="presOf" srcId="{730A02EE-39C4-4F26-9573-658C50E91867}" destId="{D73DB642-839F-46E4-BEFB-357122DA8B2A}" srcOrd="0" destOrd="0" presId="urn:microsoft.com/office/officeart/2005/8/layout/hierarchy3#1"/>
    <dgm:cxn modelId="{53ED03CC-F042-4EAD-AEC3-6DF8D6C596EE}" type="presOf" srcId="{D4E06A52-91F5-4177-AA54-D298036A0598}" destId="{366E8205-074B-465F-84D3-7E9C2A4B087A}" srcOrd="0" destOrd="0" presId="urn:microsoft.com/office/officeart/2005/8/layout/hierarchy3#1"/>
    <dgm:cxn modelId="{30A3C7D7-737E-45E4-B2EB-EA198C32BC2B}" srcId="{0DA5C5DE-6D17-4EDE-B920-CE5FB3D41ABA}" destId="{1621BA61-E464-4E81-97EC-EDA49E7881F8}" srcOrd="1" destOrd="0" parTransId="{51AD83D2-E860-474C-AB22-849ADFDF4DBE}" sibTransId="{2E1B2228-FB84-45C7-9335-000068211608}"/>
    <dgm:cxn modelId="{3F2313E1-88F4-4D75-80DD-D53E7FA40098}" srcId="{4994F04D-6077-4FB2-937D-03324B9DAB34}" destId="{0DA5C5DE-6D17-4EDE-B920-CE5FB3D41ABA}" srcOrd="0" destOrd="0" parTransId="{28418661-558A-435A-8A4F-56BB2E6D2A79}" sibTransId="{3B7799A1-52B3-4216-A827-D62622C7BECB}"/>
    <dgm:cxn modelId="{E51745E3-753D-4294-9A56-14DE5D0AF141}" type="presOf" srcId="{21295D08-392E-4BE1-9B14-3F97120CA18B}" destId="{9164C2E8-A8A5-4BDA-B5B7-3599D5C7C4A2}" srcOrd="0" destOrd="0" presId="urn:microsoft.com/office/officeart/2005/8/layout/hierarchy3#1"/>
    <dgm:cxn modelId="{2F98EDE6-9660-47D6-AABF-203EC4E4D722}" type="presOf" srcId="{1621BA61-E464-4E81-97EC-EDA49E7881F8}" destId="{B24467C9-0F5C-4007-8028-B7B163F30ADF}" srcOrd="0" destOrd="0" presId="urn:microsoft.com/office/officeart/2005/8/layout/hierarchy3#1"/>
    <dgm:cxn modelId="{CEF6D1FE-8B92-487F-B25D-97D16645420C}" type="presOf" srcId="{FDE9353F-F89B-4F97-ADC5-22417B99EEF5}" destId="{FFFA6021-95BD-4804-A726-42B6E8065B83}" srcOrd="1" destOrd="0" presId="urn:microsoft.com/office/officeart/2005/8/layout/hierarchy3#1"/>
    <dgm:cxn modelId="{0EBC80BE-53F5-438D-86FE-F57B0827D7DD}" type="presParOf" srcId="{220E4BB7-E5A6-4374-B95C-9515D05C4860}" destId="{F20CB88D-283A-40E6-969B-F760513B269C}" srcOrd="0" destOrd="0" presId="urn:microsoft.com/office/officeart/2005/8/layout/hierarchy3#1"/>
    <dgm:cxn modelId="{B53C1762-0E07-4C72-AA06-EFAC8B699700}" type="presParOf" srcId="{F20CB88D-283A-40E6-969B-F760513B269C}" destId="{16E92C0E-1962-4079-9E86-E1F4B29DC174}" srcOrd="0" destOrd="0" presId="urn:microsoft.com/office/officeart/2005/8/layout/hierarchy3#1"/>
    <dgm:cxn modelId="{45C29D17-CFF2-4E94-A70F-20AF919267ED}" type="presParOf" srcId="{16E92C0E-1962-4079-9E86-E1F4B29DC174}" destId="{880F44A1-54FE-446F-9390-56E51903722C}" srcOrd="0" destOrd="0" presId="urn:microsoft.com/office/officeart/2005/8/layout/hierarchy3#1"/>
    <dgm:cxn modelId="{0B645A9D-BD61-4503-B84E-156522EC118D}" type="presParOf" srcId="{16E92C0E-1962-4079-9E86-E1F4B29DC174}" destId="{804607B6-F4FB-4B08-9326-1AA34A273A5D}" srcOrd="1" destOrd="0" presId="urn:microsoft.com/office/officeart/2005/8/layout/hierarchy3#1"/>
    <dgm:cxn modelId="{9B55401E-66D9-4711-B1F2-F2EBD3C4B4B8}" type="presParOf" srcId="{F20CB88D-283A-40E6-969B-F760513B269C}" destId="{4DA6A816-DA95-479C-9A39-3F04BD93D8C4}" srcOrd="1" destOrd="0" presId="urn:microsoft.com/office/officeart/2005/8/layout/hierarchy3#1"/>
    <dgm:cxn modelId="{5B2AA82A-4D24-48D8-A154-5B97BC59D045}" type="presParOf" srcId="{4DA6A816-DA95-479C-9A39-3F04BD93D8C4}" destId="{5F5FD024-96B9-4927-9522-4793C366CCDF}" srcOrd="0" destOrd="0" presId="urn:microsoft.com/office/officeart/2005/8/layout/hierarchy3#1"/>
    <dgm:cxn modelId="{639EF7CC-298A-4D73-8FE1-56FBD4676B4E}" type="presParOf" srcId="{4DA6A816-DA95-479C-9A39-3F04BD93D8C4}" destId="{8271D559-F991-45A8-861F-E02D43E73A7A}" srcOrd="1" destOrd="0" presId="urn:microsoft.com/office/officeart/2005/8/layout/hierarchy3#1"/>
    <dgm:cxn modelId="{A840F6A9-5E93-44DB-B6F7-1213903729E3}" type="presParOf" srcId="{4DA6A816-DA95-479C-9A39-3F04BD93D8C4}" destId="{D504C716-6CF6-4108-8639-E75778C37519}" srcOrd="2" destOrd="0" presId="urn:microsoft.com/office/officeart/2005/8/layout/hierarchy3#1"/>
    <dgm:cxn modelId="{C9702349-9912-40C9-BE52-19E991F9BB01}" type="presParOf" srcId="{4DA6A816-DA95-479C-9A39-3F04BD93D8C4}" destId="{B24467C9-0F5C-4007-8028-B7B163F30ADF}" srcOrd="3" destOrd="0" presId="urn:microsoft.com/office/officeart/2005/8/layout/hierarchy3#1"/>
    <dgm:cxn modelId="{41E5E31A-D04C-4C7E-8330-AF99F5C0860E}" type="presParOf" srcId="{4DA6A816-DA95-479C-9A39-3F04BD93D8C4}" destId="{9164C2E8-A8A5-4BDA-B5B7-3599D5C7C4A2}" srcOrd="4" destOrd="0" presId="urn:microsoft.com/office/officeart/2005/8/layout/hierarchy3#1"/>
    <dgm:cxn modelId="{DB6D0EC9-6402-484A-836E-FC7D5DE53260}" type="presParOf" srcId="{4DA6A816-DA95-479C-9A39-3F04BD93D8C4}" destId="{08A735DB-4E1F-4605-8178-66A449AC1BB2}" srcOrd="5" destOrd="0" presId="urn:microsoft.com/office/officeart/2005/8/layout/hierarchy3#1"/>
    <dgm:cxn modelId="{64922071-3669-4F75-97C5-2D85F6B1332A}" type="presParOf" srcId="{220E4BB7-E5A6-4374-B95C-9515D05C4860}" destId="{172420C5-C642-4E23-8BCE-E82694121490}" srcOrd="1" destOrd="0" presId="urn:microsoft.com/office/officeart/2005/8/layout/hierarchy3#1"/>
    <dgm:cxn modelId="{6B56C3C5-7728-44C3-B4E8-E23CFA59848C}" type="presParOf" srcId="{172420C5-C642-4E23-8BCE-E82694121490}" destId="{34B83B97-08FF-4DC6-919D-1C8742B7576A}" srcOrd="0" destOrd="0" presId="urn:microsoft.com/office/officeart/2005/8/layout/hierarchy3#1"/>
    <dgm:cxn modelId="{C2AFBC1A-9879-4F2D-B895-A4CC0AF54F80}" type="presParOf" srcId="{34B83B97-08FF-4DC6-919D-1C8742B7576A}" destId="{CF6D9EBE-6D4F-45DB-B63C-66E318350665}" srcOrd="0" destOrd="0" presId="urn:microsoft.com/office/officeart/2005/8/layout/hierarchy3#1"/>
    <dgm:cxn modelId="{50B1E573-69A7-4817-9860-A7C98AE9FDC6}" type="presParOf" srcId="{34B83B97-08FF-4DC6-919D-1C8742B7576A}" destId="{FFFA6021-95BD-4804-A726-42B6E8065B83}" srcOrd="1" destOrd="0" presId="urn:microsoft.com/office/officeart/2005/8/layout/hierarchy3#1"/>
    <dgm:cxn modelId="{5508B303-66A0-414A-BCD8-3EFD071C8919}" type="presParOf" srcId="{172420C5-C642-4E23-8BCE-E82694121490}" destId="{ABF0D8E4-5E93-4122-950B-0287C64E7E00}" srcOrd="1" destOrd="0" presId="urn:microsoft.com/office/officeart/2005/8/layout/hierarchy3#1"/>
    <dgm:cxn modelId="{F438FCBD-493B-4D53-8F94-D57FC7103C1A}" type="presParOf" srcId="{ABF0D8E4-5E93-4122-950B-0287C64E7E00}" destId="{D73DB642-839F-46E4-BEFB-357122DA8B2A}" srcOrd="0" destOrd="0" presId="urn:microsoft.com/office/officeart/2005/8/layout/hierarchy3#1"/>
    <dgm:cxn modelId="{CEE9B681-3E37-410E-A2F7-6B6575EB59D9}" type="presParOf" srcId="{ABF0D8E4-5E93-4122-950B-0287C64E7E00}" destId="{366E8205-074B-465F-84D3-7E9C2A4B087A}" srcOrd="1" destOrd="0" presId="urn:microsoft.com/office/officeart/2005/8/layout/hierarchy3#1"/>
    <dgm:cxn modelId="{2B89A0CE-F96B-4214-9B34-9CAC6DB90F9C}" type="presParOf" srcId="{ABF0D8E4-5E93-4122-950B-0287C64E7E00}" destId="{C7786CBF-29A7-4F46-ACE1-BFAF2ED2906F}" srcOrd="2" destOrd="0" presId="urn:microsoft.com/office/officeart/2005/8/layout/hierarchy3#1"/>
    <dgm:cxn modelId="{073634BA-8614-4B4E-B8F4-0AC500241BBE}" type="presParOf" srcId="{ABF0D8E4-5E93-4122-950B-0287C64E7E00}" destId="{D4FAB220-39C0-4BB8-B879-AEB1A16B7CDC}" srcOrd="3" destOrd="0" presId="urn:microsoft.com/office/officeart/2005/8/layout/hierarchy3#1"/>
    <dgm:cxn modelId="{A7153FBF-73E7-4AF6-ACF0-BE39A09D608D}" type="presParOf" srcId="{ABF0D8E4-5E93-4122-950B-0287C64E7E00}" destId="{55CE1C91-58A7-4FD4-86EE-26622EF07DF3}" srcOrd="4" destOrd="0" presId="urn:microsoft.com/office/officeart/2005/8/layout/hierarchy3#1"/>
    <dgm:cxn modelId="{19BDD52D-F6AB-4507-8E34-0241641AC8A6}" type="presParOf" srcId="{ABF0D8E4-5E93-4122-950B-0287C64E7E00}" destId="{2747B9FB-319E-4006-A500-0E79D539374F}" srcOrd="5"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2" qsCatId="simple" csTypeId="urn:microsoft.com/office/officeart/2005/8/colors/colorful2#1" csCatId="colorful" phldr="1"/>
      <dgm:spPr/>
      <dgm:t>
        <a:bodyPr/>
        <a:lstStyle/>
        <a:p>
          <a:endParaRPr lang="zh-CN" altLang="en-US"/>
        </a:p>
      </dgm:t>
    </dgm:pt>
    <dgm:pt modelId="{81E82A4E-660D-4B89-8E46-F01E998CF234}">
      <dgm:prSet phldrT="[文本]" custT="1"/>
      <dgm:spPr/>
      <dgm:t>
        <a:bodyPr/>
        <a:lstStyle/>
        <a:p>
          <a:r>
            <a:rPr lang="zh-CN" altLang="en-US" sz="1800" b="1" dirty="0">
              <a:latin typeface="微软雅黑" panose="020B0503020204020204" pitchFamily="34" charset="-122"/>
              <a:ea typeface="微软雅黑" panose="020B0503020204020204" pitchFamily="34" charset="-122"/>
            </a:rPr>
            <a:t>连通性 </a:t>
          </a:r>
          <a:r>
            <a:rPr lang="en-US" altLang="en-US" sz="1800" b="1" dirty="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a:latin typeface="微软雅黑" panose="020B0503020204020204" pitchFamily="34" charset="-122"/>
              <a:ea typeface="微软雅黑" panose="020B0503020204020204" pitchFamily="34" charset="-122"/>
            </a:rPr>
            <a:t>使上网用户之间可以非常便捷、非常经济地交换各种信息。</a:t>
          </a: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a:latin typeface="微软雅黑" panose="020B0503020204020204" pitchFamily="34" charset="-122"/>
              <a:ea typeface="微软雅黑" panose="020B0503020204020204" pitchFamily="34" charset="-122"/>
            </a:rPr>
            <a:t>资源共享 </a:t>
          </a:r>
          <a:r>
            <a:rPr lang="en-US" altLang="en-US" sz="1800" b="1" dirty="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a:latin typeface="微软雅黑" panose="020B0503020204020204" pitchFamily="34" charset="-122"/>
              <a:ea typeface="微软雅黑" panose="020B0503020204020204" pitchFamily="34" charset="-122"/>
            </a:rPr>
            <a:t>实现信息共享、软件共享、硬件共享。</a:t>
          </a: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a:latin typeface="微软雅黑" panose="020B0503020204020204" pitchFamily="34" charset="-122"/>
              <a:ea typeface="微软雅黑" panose="020B0503020204020204" pitchFamily="34" charset="-122"/>
            </a:rPr>
            <a:t>由于网络的存在，这些资源好像就在用户身边一样地方便使用。</a:t>
          </a: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a:latin typeface="微软雅黑" panose="020B0503020204020204" pitchFamily="34" charset="-122"/>
              <a:ea typeface="微软雅黑" panose="020B0503020204020204" pitchFamily="34" charset="-122"/>
            </a:rPr>
            <a:t>好像这些用户终端都彼此直接连通一样。</a:t>
          </a: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pt>
    <dgm:pt modelId="{91A65E31-AD27-4BEE-B472-DF1900C7D724}" type="pres">
      <dgm:prSet presAssocID="{9860C934-C87D-4759-BB10-48F1A13CE6F3}" presName="desTx" presStyleLbl="alignAccFollowNode1" presStyleIdx="1" presStyleCnt="2">
        <dgm:presLayoutVars>
          <dgm:bulletEnabled val="1"/>
        </dgm:presLayoutVars>
      </dgm:prSet>
      <dgm:spPr/>
    </dgm:pt>
  </dgm:ptLst>
  <dgm:cxnLst>
    <dgm:cxn modelId="{5D47E511-8EAF-4CA7-9BF1-030EA642EC1D}" type="presOf" srcId="{F4E096E7-E309-449C-AF8B-5A296EA906C4}" destId="{95E3CB40-70C8-4251-9371-65AB16983D1B}" srcOrd="0" destOrd="1" presId="urn:microsoft.com/office/officeart/2005/8/layout/hList1"/>
    <dgm:cxn modelId="{172F9B15-9093-4236-9475-DF368B583798}" type="presOf" srcId="{7812DD04-1C6E-4759-9B88-C1D91F702372}" destId="{91A65E31-AD27-4BEE-B472-DF1900C7D724}" srcOrd="0" destOrd="1" presId="urn:microsoft.com/office/officeart/2005/8/layout/hList1"/>
    <dgm:cxn modelId="{698B3F6A-02D3-4DBF-A2E1-9AF6E6954E21}" srcId="{81E82A4E-660D-4B89-8E46-F01E998CF234}" destId="{BCE13BB8-FFE7-434E-AE0E-59033D986A9B}" srcOrd="0" destOrd="0" parTransId="{EBF2A6B2-0661-4DBE-913D-0227603495AA}" sibTransId="{4B40577D-3A60-4734-9913-A35A2EB847DB}"/>
    <dgm:cxn modelId="{E22AA04A-60C5-4A62-80D3-AA64BFF9CF1D}" type="presOf" srcId="{9860C934-C87D-4759-BB10-48F1A13CE6F3}" destId="{40C4515B-BD55-4381-85FB-4FE091B3440E}"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28EB9285-5BD9-49B4-8CE4-91F0833DB207}" srcId="{9860C934-C87D-4759-BB10-48F1A13CE6F3}" destId="{459189D0-CB3B-44AF-8603-D9ADA4D9B399}" srcOrd="0" destOrd="0" parTransId="{6C1F0FEC-D5F1-4174-B614-D79A36DF9E9B}" sibTransId="{6272F926-6A57-4FF6-BCD5-C51A88F0EE57}"/>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708EB6E9-8893-42FA-98DD-900BD9C56952}" type="presOf" srcId="{76A26C33-5F5F-4CB7-8BAA-820B66BCD2DB}" destId="{45BDFC86-5515-4588-9635-7C14A989AA26}"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1"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a:latin typeface="微软雅黑" panose="020B0503020204020204" pitchFamily="34" charset="-122"/>
              <a:ea typeface="微软雅黑" panose="020B0503020204020204" pitchFamily="34" charset="-122"/>
            </a:rPr>
            <a:t>互联网</a:t>
          </a: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a:latin typeface="微软雅黑" panose="020B0503020204020204" pitchFamily="34" charset="-122"/>
              <a:ea typeface="微软雅黑" panose="020B0503020204020204" pitchFamily="34" charset="-122"/>
            </a:rPr>
            <a:t>工业</a:t>
          </a: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a:latin typeface="微软雅黑" panose="020B0503020204020204" pitchFamily="34" charset="-122"/>
              <a:ea typeface="微软雅黑" panose="020B0503020204020204" pitchFamily="34" charset="-122"/>
            </a:rPr>
            <a:t>农业</a:t>
          </a: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a:latin typeface="微软雅黑" panose="020B0503020204020204" pitchFamily="34" charset="-122"/>
              <a:ea typeface="微软雅黑" panose="020B0503020204020204" pitchFamily="34" charset="-122"/>
            </a:rPr>
            <a:t>教育</a:t>
          </a: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a:latin typeface="微软雅黑" panose="020B0503020204020204" pitchFamily="34" charset="-122"/>
              <a:ea typeface="微软雅黑" panose="020B0503020204020204" pitchFamily="34" charset="-122"/>
            </a:rPr>
            <a:t>医疗</a:t>
          </a: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a:latin typeface="微软雅黑" panose="020B0503020204020204" pitchFamily="34" charset="-122"/>
              <a:ea typeface="微软雅黑" panose="020B0503020204020204" pitchFamily="34" charset="-122"/>
            </a:rPr>
            <a:t>政务</a:t>
          </a: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a:latin typeface="微软雅黑" panose="020B0503020204020204" pitchFamily="34" charset="-122"/>
              <a:ea typeface="微软雅黑" panose="020B0503020204020204" pitchFamily="34" charset="-122"/>
            </a:rPr>
            <a:t>商业</a:t>
          </a: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a:latin typeface="微软雅黑" panose="020B0503020204020204" pitchFamily="34" charset="-122"/>
              <a:ea typeface="微软雅黑" panose="020B0503020204020204" pitchFamily="34" charset="-122"/>
            </a:rPr>
            <a:t>交通</a:t>
          </a: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pt>
    <dgm:pt modelId="{B56D683E-7C9C-4207-B0C8-0781DA70F281}" type="pres">
      <dgm:prSet presAssocID="{E5E05827-7C5E-4011-BB54-A9825C894BC2}" presName="radial" presStyleCnt="0">
        <dgm:presLayoutVars>
          <dgm:animLvl val="ctr"/>
        </dgm:presLayoutVars>
      </dgm:prSet>
      <dgm:spPr/>
    </dgm:pt>
    <dgm:pt modelId="{697450F4-F441-4296-8335-01351F8E1B2B}" type="pres">
      <dgm:prSet presAssocID="{A76D0BFA-BC15-45DD-BEFB-67BB802BC730}" presName="centerShape" presStyleLbl="vennNode1" presStyleIdx="0" presStyleCnt="9"/>
      <dgm:spPr/>
    </dgm:pt>
    <dgm:pt modelId="{CE8AFE2D-2AC2-45F0-88B8-B2568168C3FF}" type="pres">
      <dgm:prSet presAssocID="{B18C9164-AF3E-4958-908B-D7485AFCEBF8}" presName="node" presStyleLbl="vennNode1" presStyleIdx="1" presStyleCnt="9">
        <dgm:presLayoutVars>
          <dgm:bulletEnabled val="1"/>
        </dgm:presLayoutVars>
      </dgm:prSet>
      <dgm:spPr/>
    </dgm:pt>
    <dgm:pt modelId="{670A9751-EDA7-44BE-84F6-DA052AFC6D1C}" type="pres">
      <dgm:prSet presAssocID="{289F969B-460A-4D7B-AFBB-F45D1D8FC7AC}" presName="node" presStyleLbl="vennNode1" presStyleIdx="2" presStyleCnt="9">
        <dgm:presLayoutVars>
          <dgm:bulletEnabled val="1"/>
        </dgm:presLayoutVars>
      </dgm:prSet>
      <dgm:spPr/>
    </dgm:pt>
    <dgm:pt modelId="{242A4B1B-E8FC-49C8-BFF1-60EED0B2A276}" type="pres">
      <dgm:prSet presAssocID="{CBF6F5B7-7C58-4F3A-88BB-5CBC69534539}" presName="node" presStyleLbl="vennNode1" presStyleIdx="3" presStyleCnt="9">
        <dgm:presLayoutVars>
          <dgm:bulletEnabled val="1"/>
        </dgm:presLayoutVars>
      </dgm:prSet>
      <dgm:spPr/>
    </dgm:pt>
    <dgm:pt modelId="{C0A173BA-2876-4F61-AAD1-FA50AD3DFDD0}" type="pres">
      <dgm:prSet presAssocID="{55AF6D72-8B6B-4080-8E8C-D4F56863B69E}" presName="node" presStyleLbl="vennNode1" presStyleIdx="4" presStyleCnt="9">
        <dgm:presLayoutVars>
          <dgm:bulletEnabled val="1"/>
        </dgm:presLayoutVars>
      </dgm:prSet>
      <dgm:spPr/>
    </dgm:pt>
    <dgm:pt modelId="{D951B7E8-AF72-41D8-8F8D-E56CFF2EB951}" type="pres">
      <dgm:prSet presAssocID="{FAF2ACAA-EABC-4881-8EA7-397CDC13C55C}" presName="node" presStyleLbl="vennNode1" presStyleIdx="5" presStyleCnt="9">
        <dgm:presLayoutVars>
          <dgm:bulletEnabled val="1"/>
        </dgm:presLayoutVars>
      </dgm:prSet>
      <dgm:spPr/>
    </dgm:pt>
    <dgm:pt modelId="{2343D8A9-7AEC-4D40-8773-498EA64A78FE}" type="pres">
      <dgm:prSet presAssocID="{26C274A2-A132-40CB-BA50-1DFD2114DDE8}" presName="node" presStyleLbl="vennNode1" presStyleIdx="6" presStyleCnt="9">
        <dgm:presLayoutVars>
          <dgm:bulletEnabled val="1"/>
        </dgm:presLayoutVars>
      </dgm:prSet>
      <dgm:spPr/>
    </dgm:pt>
    <dgm:pt modelId="{4B8ABBE8-E9C9-4F6B-9525-8C9A18414CDE}" type="pres">
      <dgm:prSet presAssocID="{3F2C0775-94F4-47A1-AF4B-909B1853529B}" presName="node" presStyleLbl="vennNode1" presStyleIdx="7" presStyleCnt="9">
        <dgm:presLayoutVars>
          <dgm:bulletEnabled val="1"/>
        </dgm:presLayoutVars>
      </dgm:prSet>
      <dgm:spPr/>
    </dgm:pt>
    <dgm:pt modelId="{C13D16A4-6F51-437B-A7BA-09AB4609C68B}" type="pres">
      <dgm:prSet presAssocID="{6B298439-DC98-423F-B078-E8F5941082E6}" presName="node" presStyleLbl="vennNode1" presStyleIdx="8" presStyleCnt="9">
        <dgm:presLayoutVars>
          <dgm:bulletEnabled val="1"/>
        </dgm:presLayoutVars>
      </dgm:prSet>
      <dgm:spPr/>
    </dgm:pt>
  </dgm:ptLst>
  <dgm:cxnLst>
    <dgm:cxn modelId="{44087A00-B1E0-4E66-BD03-92CCC0E2E57A}" srcId="{A76D0BFA-BC15-45DD-BEFB-67BB802BC730}" destId="{3F2C0775-94F4-47A1-AF4B-909B1853529B}" srcOrd="6" destOrd="0" parTransId="{A38B1822-9787-44D1-BD3C-ACBAACBABD01}" sibTransId="{97A5A0B2-98A0-41A2-94D6-5ACC569526A9}"/>
    <dgm:cxn modelId="{671CAE00-FF67-446A-B055-58534C0F19A8}" type="presOf" srcId="{B18C9164-AF3E-4958-908B-D7485AFCEBF8}" destId="{CE8AFE2D-2AC2-45F0-88B8-B2568168C3FF}"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62D81B6B-A473-4711-8060-E2F235DB436A}" srcId="{A76D0BFA-BC15-45DD-BEFB-67BB802BC730}" destId="{CBF6F5B7-7C58-4F3A-88BB-5CBC69534539}" srcOrd="2" destOrd="0" parTransId="{CF87773F-924A-4605-8570-035144C0F902}" sibTransId="{6D1C614E-67DC-4BB9-BD87-711365F2968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1D3E594-5567-4F8A-ADC0-6231A9A4BF12}" type="presOf" srcId="{26C274A2-A132-40CB-BA50-1DFD2114DDE8}" destId="{2343D8A9-7AEC-4D40-8773-498EA64A78FE}"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2880779E-5D58-42D8-A4C9-2F8A8FE197F5}" srcId="{A76D0BFA-BC15-45DD-BEFB-67BB802BC730}" destId="{26C274A2-A132-40CB-BA50-1DFD2114DDE8}" srcOrd="5" destOrd="0" parTransId="{18C167E5-9951-4075-9E11-75A610F80C55}" sibTransId="{969F8E18-0BF9-4FAE-83D0-6A6701ECCF82}"/>
    <dgm:cxn modelId="{534309C7-E5FF-4B2D-B8CF-45366536B25D}" srcId="{A76D0BFA-BC15-45DD-BEFB-67BB802BC730}" destId="{55AF6D72-8B6B-4080-8E8C-D4F56863B69E}" srcOrd="3" destOrd="0" parTransId="{C35CA62F-8556-4DFD-8EC7-5CCA241BB612}" sibTransId="{491DA168-3F2F-44B5-A64C-4106C44D9531}"/>
    <dgm:cxn modelId="{960F42CD-A079-47D0-A3DB-DFB4595FF8F4}" type="presOf" srcId="{CBF6F5B7-7C58-4F3A-88BB-5CBC69534539}" destId="{242A4B1B-E8FC-49C8-BFF1-60EED0B2A276}" srcOrd="0" destOrd="0" presId="urn:microsoft.com/office/officeart/2005/8/layout/radial3"/>
    <dgm:cxn modelId="{3131B5D7-C9F2-49E1-8EFF-59076BE387DD}" srcId="{A76D0BFA-BC15-45DD-BEFB-67BB802BC730}" destId="{6B298439-DC98-423F-B078-E8F5941082E6}" srcOrd="7" destOrd="0" parTransId="{FF507EB2-A21E-44CB-A397-7737883929F5}" sibTransId="{1069866B-901E-41AA-B611-96F392C306C9}"/>
    <dgm:cxn modelId="{ED9447EC-C4D5-4F03-BF67-2F0986A3EEB3}" type="presOf" srcId="{3F2C0775-94F4-47A1-AF4B-909B1853529B}" destId="{4B8ABBE8-E9C9-4F6B-9525-8C9A18414CDE}" srcOrd="0" destOrd="0" presId="urn:microsoft.com/office/officeart/2005/8/layout/radial3"/>
    <dgm:cxn modelId="{B37E0EFB-4E40-4FEE-8B05-4AE2EB6D24A8}" type="presOf" srcId="{FAF2ACAA-EABC-4881-8EA7-397CDC13C55C}" destId="{D951B7E8-AF72-41D8-8F8D-E56CFF2EB951}"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9CB6F1FF-87D2-406B-ACF5-0ED45A7D7F44}" srcId="{E5E05827-7C5E-4011-BB54-A9825C894BC2}" destId="{A76D0BFA-BC15-45DD-BEFB-67BB802BC730}" srcOrd="0" destOrd="0" parTransId="{B00600B9-142A-48E4-AC4D-F087585498F0}" sibTransId="{1A64C42D-73C0-4271-8028-E940B4F42241}"/>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3" qsCatId="simple" csTypeId="urn:microsoft.com/office/officeart/2005/8/colors/colorful1#2" csCatId="colorful" phldr="1"/>
      <dgm:spPr/>
    </dgm:pt>
    <dgm:pt modelId="{8A4F00E3-F46A-4CBA-82B2-5A10E450DA39}">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传播病毒</a:t>
          </a: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窃取：数据，钱财等</a:t>
          </a: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欺诈</a:t>
          </a: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散布谣言</a:t>
          </a: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不良信息</a:t>
          </a: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网瘾</a:t>
          </a: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pt>
  </dgm:ptLst>
  <dgm:cxnLst>
    <dgm:cxn modelId="{C030390E-43E1-40B4-8924-ADAF9AF0BDDE}" srcId="{51D1D430-D996-41E4-BA1B-C6A83F36946C}" destId="{56F9FD42-4583-4A28-8C5F-0BD3A1160431}" srcOrd="4" destOrd="0" parTransId="{E99CA429-E7B4-4EB5-8DDD-E6592C4B95C3}" sibTransId="{80B7C9B3-F9FA-414C-9AB1-BC88F070EAB5}"/>
    <dgm:cxn modelId="{D12F5A0E-DA3A-483A-956B-831121C73948}" type="presOf" srcId="{41CEA816-6376-493D-B9E5-598751467D72}" destId="{AB384311-3D9B-45D7-AAED-45272C0B16D1}"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6AE5EE6D-F77C-48DC-A10F-EAF1E6A3121C}" type="presOf" srcId="{F2D3D92D-8243-45A0-9045-A4D63E6E7F40}" destId="{DD0567C2-639F-4DB2-8F5D-E4A1F0FA8E3D}"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EBFD6E5A-7A20-4CF4-9BB9-8C814639A37B}" srcId="{51D1D430-D996-41E4-BA1B-C6A83F36946C}" destId="{345A0E49-CE9E-42D8-BBD9-5125A1B2C1A0}" srcOrd="5" destOrd="0" parTransId="{AF7CF8DB-9D81-41A4-977C-9BE1758196B4}" sibTransId="{071806DC-3B9D-4BBE-966F-31C19BC1B5BD}"/>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3B416CD1-15BF-4252-98CA-E9EF29FD84C3}" srcId="{51D1D430-D996-41E4-BA1B-C6A83F36946C}" destId="{41CEA816-6376-493D-B9E5-598751467D72}" srcOrd="6" destOrd="0" parTransId="{55B9415A-8452-48F8-B878-407D67BB953D}" sibTransId="{83C14E44-8D8D-4FCB-B967-B8ADA78E25B7}"/>
    <dgm:cxn modelId="{B05209F2-E2B6-415B-AAC7-5128F62E2C8E}" srcId="{51D1D430-D996-41E4-BA1B-C6A83F36946C}" destId="{39CEBE93-D45D-49EC-B30B-C25BD2F76776}" srcOrd="2" destOrd="0" parTransId="{AA55A792-AF04-4098-B181-C38BF0226235}" sibTransId="{13D24FEC-663A-4F2E-8991-319EA99DA20B}"/>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1" loCatId="process" qsTypeId="urn:microsoft.com/office/officeart/2005/8/quickstyle/simple3#1"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从单个网络 </a:t>
          </a:r>
          <a:r>
            <a:rPr lang="en-US" altLang="en-US" sz="1800" b="1" dirty="0">
              <a:latin typeface="微软雅黑" panose="020B0503020204020204" pitchFamily="34" charset="-122"/>
              <a:ea typeface="微软雅黑" panose="020B0503020204020204" pitchFamily="34" charset="-122"/>
            </a:rPr>
            <a:t>ARPANET </a:t>
          </a:r>
          <a:r>
            <a:rPr lang="zh-CN" altLang="en-US" sz="1800" b="1" dirty="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1993 –</a:t>
          </a:r>
          <a:r>
            <a:rPr lang="en-US" altLang="zh-CN" sz="1800" b="1" dirty="0">
              <a:solidFill>
                <a:srgbClr val="CC00CC"/>
              </a:solidFill>
              <a:latin typeface="微软雅黑" panose="020B0503020204020204" pitchFamily="34" charset="-122"/>
              <a:ea typeface="微软雅黑" panose="020B0503020204020204" pitchFamily="34" charset="-122"/>
            </a:rPr>
            <a:t> </a:t>
          </a:r>
          <a:r>
            <a:rPr lang="zh-CN" altLang="en-US" sz="1800" b="1" dirty="0">
              <a:solidFill>
                <a:srgbClr val="CC00CC"/>
              </a:solidFill>
              <a:latin typeface="微软雅黑" panose="020B0503020204020204" pitchFamily="34" charset="-122"/>
              <a:ea typeface="微软雅黑" panose="020B0503020204020204" pitchFamily="34" charset="-122"/>
            </a:rPr>
            <a:t>现在</a:t>
          </a:r>
          <a:endParaRPr lang="en-US" altLang="zh-CN" sz="1800" b="1" dirty="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a:latin typeface="微软雅黑" panose="020B0503020204020204" pitchFamily="34" charset="-122"/>
              <a:ea typeface="微软雅黑" panose="020B0503020204020204" pitchFamily="34" charset="-122"/>
            </a:rPr>
            <a:t>全球范围的多层次</a:t>
          </a:r>
          <a:r>
            <a:rPr lang="en-US" altLang="zh-CN" sz="1800" b="1" dirty="0">
              <a:latin typeface="微软雅黑" panose="020B0503020204020204" pitchFamily="34" charset="-122"/>
              <a:ea typeface="微软雅黑" panose="020B0503020204020204" pitchFamily="34" charset="-122"/>
            </a:rPr>
            <a:t> ISP </a:t>
          </a:r>
          <a:r>
            <a:rPr lang="zh-CN" altLang="zh-CN" sz="1800" b="1" dirty="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pt>
  </dgm:ptLst>
  <dgm:cxnLst>
    <dgm:cxn modelId="{E8B0EB37-8D4D-4977-B2B1-DC26A74E9347}" type="presOf" srcId="{3DE9E8D6-7943-491A-9523-3E98B8E87243}" destId="{5B567201-BF31-4630-B798-FFEA490F14AC}" srcOrd="0" destOrd="0" presId="urn:microsoft.com/office/officeart/2009/3/layout/StepUpProcess#1"/>
    <dgm:cxn modelId="{0B00275C-889C-414D-BBDA-840FD43B6E5F}" type="presOf" srcId="{7525BF00-3F15-4D22-873A-D01B4ACE4B0B}" destId="{9606A409-0386-4958-AF71-520045418D02}" srcOrd="0" destOrd="0" presId="urn:microsoft.com/office/officeart/2009/3/layout/StepUpProcess#1"/>
    <dgm:cxn modelId="{C112CC49-5DBC-4CD3-9E42-3E8414A4E66F}" type="presOf" srcId="{461D3777-5F64-44B8-9B83-5B7FD079F6FA}" destId="{F0C4A08D-D529-4101-B85D-56E13A637234}" srcOrd="0" destOrd="0" presId="urn:microsoft.com/office/officeart/2009/3/layout/StepUpProcess#1"/>
    <dgm:cxn modelId="{9CE56956-FCE7-46CA-BC05-78011787A430}" srcId="{3DE9E8D6-7943-491A-9523-3E98B8E87243}" destId="{461D3777-5F64-44B8-9B83-5B7FD079F6FA}" srcOrd="2" destOrd="0" parTransId="{ABCE62BB-5A59-426D-B801-2B88D7E829BF}" sibTransId="{25B7E9C0-C9A5-41D8-B3CA-03C0EB2E5AF1}"/>
    <dgm:cxn modelId="{C7815E85-C267-48CA-91E2-39605BCE67C6}" srcId="{3DE9E8D6-7943-491A-9523-3E98B8E87243}" destId="{7525BF00-3F15-4D22-873A-D01B4ACE4B0B}" srcOrd="0" destOrd="0" parTransId="{8E64C77F-27AA-4FE1-A02F-58BED5B2B53E}" sibTransId="{706F6F5A-3DC5-4356-9FF7-49BF329376D0}"/>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1"/>
    <dgm:cxn modelId="{075DB7A2-B58A-4AC2-A09C-8806C8F0C463}" type="presParOf" srcId="{5B567201-BF31-4630-B798-FFEA490F14AC}" destId="{9649E880-299C-4870-9F07-D92C84C9D746}" srcOrd="0" destOrd="0" presId="urn:microsoft.com/office/officeart/2009/3/layout/StepUpProcess#1"/>
    <dgm:cxn modelId="{029D34AE-8145-4CB1-B304-F10BB47F38C2}" type="presParOf" srcId="{9649E880-299C-4870-9F07-D92C84C9D746}" destId="{C11723FB-FD44-4790-9882-F784D01504C2}" srcOrd="0" destOrd="0" presId="urn:microsoft.com/office/officeart/2009/3/layout/StepUpProcess#1"/>
    <dgm:cxn modelId="{F1251247-A7D5-4A0E-9811-58EC7F5B58B8}" type="presParOf" srcId="{9649E880-299C-4870-9F07-D92C84C9D746}" destId="{9606A409-0386-4958-AF71-520045418D02}" srcOrd="1" destOrd="0" presId="urn:microsoft.com/office/officeart/2009/3/layout/StepUpProcess#1"/>
    <dgm:cxn modelId="{D5229B79-EDD8-4214-82DF-B3E76F707804}" type="presParOf" srcId="{9649E880-299C-4870-9F07-D92C84C9D746}" destId="{01A2BA42-237A-44CF-A211-45BD14932625}" srcOrd="2" destOrd="0" presId="urn:microsoft.com/office/officeart/2009/3/layout/StepUpProcess#1"/>
    <dgm:cxn modelId="{2DEC91FF-1F01-4266-B44F-12052CEE10FD}" type="presParOf" srcId="{5B567201-BF31-4630-B798-FFEA490F14AC}" destId="{0AAD6196-57D2-4FC3-9D69-A209405DA879}" srcOrd="1" destOrd="0" presId="urn:microsoft.com/office/officeart/2009/3/layout/StepUpProcess#1"/>
    <dgm:cxn modelId="{7BCAF329-3C42-404A-B657-7113F59BF345}" type="presParOf" srcId="{0AAD6196-57D2-4FC3-9D69-A209405DA879}" destId="{2CB18A98-EE04-4770-82BE-734866FE88EE}" srcOrd="0" destOrd="0" presId="urn:microsoft.com/office/officeart/2009/3/layout/StepUpProcess#1"/>
    <dgm:cxn modelId="{9058649C-3ADE-4DD7-BEB6-67B65E45452D}" type="presParOf" srcId="{5B567201-BF31-4630-B798-FFEA490F14AC}" destId="{BD715DBB-C3A4-444F-9B89-81407B4079A8}" srcOrd="2" destOrd="0" presId="urn:microsoft.com/office/officeart/2009/3/layout/StepUpProcess#1"/>
    <dgm:cxn modelId="{A4A08015-1D72-48ED-A2C6-561FB6077994}" type="presParOf" srcId="{BD715DBB-C3A4-444F-9B89-81407B4079A8}" destId="{5D091C1B-882C-4A2B-868D-15AB708D584F}" srcOrd="0" destOrd="0" presId="urn:microsoft.com/office/officeart/2009/3/layout/StepUpProcess#1"/>
    <dgm:cxn modelId="{003A3BD6-572B-4010-BE4A-8030A57D3D0E}" type="presParOf" srcId="{BD715DBB-C3A4-444F-9B89-81407B4079A8}" destId="{5DD1E37C-EDC3-41F4-891E-775C4AA49DFB}" srcOrd="1" destOrd="0" presId="urn:microsoft.com/office/officeart/2009/3/layout/StepUpProcess#1"/>
    <dgm:cxn modelId="{C572334A-EBBF-4CCB-80F1-66C75EC7C7F4}" type="presParOf" srcId="{BD715DBB-C3A4-444F-9B89-81407B4079A8}" destId="{2D8632D6-57D5-4C06-81CE-104155293B86}" srcOrd="2" destOrd="0" presId="urn:microsoft.com/office/officeart/2009/3/layout/StepUpProcess#1"/>
    <dgm:cxn modelId="{CAFB4AAA-AA41-4DFA-9B67-2DAB7B40E34D}" type="presParOf" srcId="{5B567201-BF31-4630-B798-FFEA490F14AC}" destId="{5D740B35-D22B-4243-B33F-F4F1E1237942}" srcOrd="3" destOrd="0" presId="urn:microsoft.com/office/officeart/2009/3/layout/StepUpProcess#1"/>
    <dgm:cxn modelId="{98DB72F9-C300-4854-B10B-478262CE38D6}" type="presParOf" srcId="{5D740B35-D22B-4243-B33F-F4F1E1237942}" destId="{A2926BA1-9112-469A-9B06-D986FF68801D}" srcOrd="0" destOrd="0" presId="urn:microsoft.com/office/officeart/2009/3/layout/StepUpProcess#1"/>
    <dgm:cxn modelId="{B4BB75C6-CFAD-45C7-ACA4-F708BCCB011B}" type="presParOf" srcId="{5B567201-BF31-4630-B798-FFEA490F14AC}" destId="{C409DF66-17A8-4B3B-BEF1-FDCC8141A7A8}" srcOrd="4" destOrd="0" presId="urn:microsoft.com/office/officeart/2009/3/layout/StepUpProcess#1"/>
    <dgm:cxn modelId="{3D21E461-C6E7-4CB6-9F1D-6554E5490C83}" type="presParOf" srcId="{C409DF66-17A8-4B3B-BEF1-FDCC8141A7A8}" destId="{0B75B0BF-1D47-48F1-94FD-0201A392E554}" srcOrd="0" destOrd="0" presId="urn:microsoft.com/office/officeart/2009/3/layout/StepUpProcess#1"/>
    <dgm:cxn modelId="{9EA3DC41-B91C-4929-A242-1DFF6D0FB580}" type="presParOf" srcId="{C409DF66-17A8-4B3B-BEF1-FDCC8141A7A8}" destId="{F0C4A08D-D529-4101-B85D-56E13A637234}" srcOrd="1" destOrd="0" presId="urn:microsoft.com/office/officeart/2009/3/layout/StepUp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2" qsCatId="simple" csTypeId="urn:microsoft.com/office/officeart/2005/8/colors/colorful5#2" csCatId="colorful" phldr="1"/>
      <dgm:spPr/>
      <dgm:t>
        <a:bodyPr/>
        <a:lstStyle/>
        <a:p>
          <a:endParaRPr lang="zh-CN" altLang="en-US"/>
        </a:p>
      </dgm:t>
    </dgm:pt>
    <dgm:pt modelId="{66ACC874-3CFB-4E6F-B294-E9398EAEDB9E}">
      <dgm:prSet phldrT="[文本]" custT="1"/>
      <dgm:spPr/>
      <dgm:t>
        <a:bodyPr/>
        <a:lstStyle/>
        <a:p>
          <a:r>
            <a:rPr lang="en-US" altLang="en-US" sz="1800" b="1" dirty="0">
              <a:latin typeface="微软雅黑" panose="020B0503020204020204" pitchFamily="34" charset="-122"/>
              <a:ea typeface="微软雅黑" panose="020B0503020204020204" pitchFamily="34" charset="-122"/>
            </a:rPr>
            <a:t>Client / Server </a:t>
          </a:r>
          <a:r>
            <a:rPr lang="zh-CN" altLang="en-US" sz="1800" b="1" dirty="0">
              <a:latin typeface="微软雅黑" panose="020B0503020204020204" pitchFamily="34" charset="-122"/>
              <a:ea typeface="微软雅黑" panose="020B0503020204020204" pitchFamily="34" charset="-122"/>
            </a:rPr>
            <a:t>方式</a:t>
          </a: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a:latin typeface="微软雅黑" panose="020B0503020204020204" pitchFamily="34" charset="-122"/>
              <a:ea typeface="微软雅黑" panose="020B0503020204020204" pitchFamily="34" charset="-122"/>
            </a:rPr>
            <a:t>Peer to Peer </a:t>
          </a:r>
          <a:r>
            <a:rPr lang="zh-CN" altLang="en-US" sz="1800" b="1" dirty="0">
              <a:latin typeface="微软雅黑" panose="020B0503020204020204" pitchFamily="34" charset="-122"/>
              <a:ea typeface="微软雅黑" panose="020B0503020204020204" pitchFamily="34" charset="-122"/>
            </a:rPr>
            <a:t>方式</a:t>
          </a: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a:latin typeface="微软雅黑" panose="020B0503020204020204" pitchFamily="34" charset="-122"/>
              <a:ea typeface="微软雅黑" panose="020B0503020204020204" pitchFamily="34" charset="-122"/>
            </a:rPr>
            <a:t>客户</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服务器方式</a:t>
          </a:r>
          <a:endParaRPr lang="en-US" altLang="zh-CN" sz="1800" b="1" dirty="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a:latin typeface="微软雅黑" panose="020B0503020204020204" pitchFamily="34" charset="-122"/>
              <a:ea typeface="微软雅黑" panose="020B0503020204020204" pitchFamily="34" charset="-122"/>
            </a:rPr>
            <a:t>对等方式</a:t>
          </a:r>
          <a:endParaRPr lang="en-US" altLang="zh-CN" sz="1800" b="1" dirty="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C/S </a:t>
          </a:r>
          <a:r>
            <a:rPr lang="zh-CN" altLang="en-US" sz="1800" b="1" dirty="0">
              <a:latin typeface="微软雅黑" panose="020B0503020204020204" pitchFamily="34" charset="-122"/>
              <a:ea typeface="微软雅黑" panose="020B0503020204020204" pitchFamily="34" charset="-122"/>
            </a:rPr>
            <a:t>方式</a:t>
          </a: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P2P </a:t>
          </a:r>
          <a:r>
            <a:rPr lang="zh-CN" altLang="en-US" sz="1800" b="1" dirty="0">
              <a:latin typeface="微软雅黑" panose="020B0503020204020204" pitchFamily="34" charset="-122"/>
              <a:ea typeface="微软雅黑" panose="020B0503020204020204" pitchFamily="34" charset="-122"/>
            </a:rPr>
            <a:t>方式</a:t>
          </a: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pt>
    <dgm:pt modelId="{ACB976F2-8BF8-4A70-91C5-C91BC345A4AF}" type="pres">
      <dgm:prSet presAssocID="{C7E39CD3-0DC4-4012-92DA-90224624ADFF}" presName="desTx" presStyleLbl="alignAccFollowNode1" presStyleIdx="0" presStyleCnt="2">
        <dgm:presLayoutVars>
          <dgm:bulletEnabled val="1"/>
        </dgm:presLayoutVars>
      </dgm:prSet>
      <dgm:spPr/>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pt>
    <dgm:pt modelId="{B62719DE-8DA5-4764-8561-2A4AB2C96331}" type="pres">
      <dgm:prSet presAssocID="{C1620A8E-C4A5-4821-82B1-9A6EE4F894AA}" presName="desTx" presStyleLbl="alignAccFollowNode1" presStyleIdx="1" presStyleCnt="2">
        <dgm:presLayoutVars>
          <dgm:bulletEnabled val="1"/>
        </dgm:presLayoutVars>
      </dgm:prSet>
      <dgm:spPr/>
    </dgm:pt>
  </dgm:ptLst>
  <dgm:cxnLst>
    <dgm:cxn modelId="{CF299708-4E6C-4B0C-B710-9F1B0A9E0DE0}" srcId="{C1620A8E-C4A5-4821-82B1-9A6EE4F894AA}" destId="{82CB24EB-F3B8-4313-8A4C-46A4A6C6E31A}" srcOrd="1" destOrd="0" parTransId="{F964AE57-1F6D-4E2E-92C0-B117F9D585B8}" sibTransId="{68FADE7E-F584-4933-80D1-051383411362}"/>
    <dgm:cxn modelId="{C400F422-3627-4800-9FC6-37E89AF888F6}" type="presOf" srcId="{C7E39CD3-0DC4-4012-92DA-90224624ADFF}" destId="{8F17F835-55F0-4C61-A2A3-44AE2ED9D7FE}" srcOrd="0" destOrd="0"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6E51A640-35A5-4E7A-A3DC-157B7276F45F}" type="presOf" srcId="{2D71A16D-6D3A-432C-834D-94D94C96E66D}" destId="{B62719DE-8DA5-4764-8561-2A4AB2C96331}"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25EA4E81-CD7D-4645-AFDA-AB598CFBBB0A}" type="presOf" srcId="{C1620A8E-C4A5-4821-82B1-9A6EE4F894AA}" destId="{FD082DEC-BD21-4E00-AA12-CC0ED5CBCB32}"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419CC096-94B7-4869-8BB1-1F1886A1C7DB}" srcId="{32A9B5D2-AFBA-46B2-B4AE-3AC19D52734B}" destId="{C1620A8E-C4A5-4821-82B1-9A6EE4F894AA}" srcOrd="1" destOrd="0" parTransId="{6BE4650C-F7E6-4DB4-9284-332FE113FE55}" sibTransId="{966FE29F-1530-487E-8BF1-E706AA499996}"/>
    <dgm:cxn modelId="{C5632FAF-2983-4105-8D68-C4D4F75E308C}" srcId="{C7E39CD3-0DC4-4012-92DA-90224624ADFF}" destId="{4EB17A82-9752-4BB8-A0BB-5F5C56F2C0A1}" srcOrd="1" destOrd="0" parTransId="{5F48F131-5791-4AB7-9B60-6558004A049B}" sibTransId="{37F47257-8A82-4074-AE1E-99FA89BF3F55}"/>
    <dgm:cxn modelId="{0543E9C2-E2BE-425C-B0CB-EAE585D6F38A}" srcId="{32A9B5D2-AFBA-46B2-B4AE-3AC19D52734B}" destId="{C7E39CD3-0DC4-4012-92DA-90224624ADFF}" srcOrd="0" destOrd="0" parTransId="{5451DC01-4D36-438B-AAEB-01B61AACDBAB}" sibTransId="{F415174C-1935-4310-A6E6-FE62B21E5B87}"/>
    <dgm:cxn modelId="{C50C0CC8-308A-41F8-9F7C-1644E5BBC002}" type="presOf" srcId="{66ACC874-3CFB-4E6F-B294-E9398EAEDB9E}" destId="{ACB976F2-8BF8-4A70-91C5-C91BC345A4AF}"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1" loCatId="cycle" qsTypeId="urn:microsoft.com/office/officeart/2005/8/quickstyle/simple4#3" qsCatId="simple" csTypeId="urn:microsoft.com/office/officeart/2005/8/colors/colorful3#1"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重要性能指标</a:t>
          </a: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速率</a:t>
          </a: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吞吐率</a:t>
          </a: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时延</a:t>
          </a: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利用率</a:t>
          </a: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时延带宽积</a:t>
          </a: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往返</a:t>
          </a:r>
          <a:endParaRPr lang="en-US" altLang="zh-CN" sz="1400" b="1" dirty="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时间</a:t>
          </a: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带宽</a:t>
          </a: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pt>
    <dgm:pt modelId="{CEAB91ED-304D-4E30-917D-DB8A5D6E9F4E}" type="pres">
      <dgm:prSet presAssocID="{B22323AB-1086-4A1C-B331-F5BB963D4145}" presName="centerShape" presStyleLbl="node0" presStyleIdx="0" presStyleCnt="1" custScaleX="145530" custScaleY="145529"/>
      <dgm:spPr/>
    </dgm:pt>
    <dgm:pt modelId="{C041081D-BE3D-40E6-B560-6CCAEF685BB2}" type="pres">
      <dgm:prSet presAssocID="{A0C7B0A4-A9E9-4F21-9431-C84E96289809}" presName="Name9" presStyleLbl="parChTrans1D2" presStyleIdx="0" presStyleCnt="7"/>
      <dgm:spPr/>
    </dgm:pt>
    <dgm:pt modelId="{3CD87989-36DD-4624-AA56-93400E0521D5}" type="pres">
      <dgm:prSet presAssocID="{A0C7B0A4-A9E9-4F21-9431-C84E96289809}" presName="connTx" presStyleLbl="parChTrans1D2" presStyleIdx="0" presStyleCnt="7"/>
      <dgm:spPr/>
    </dgm:pt>
    <dgm:pt modelId="{402F23A3-1405-4E62-9B6B-1BAD6AF3B058}" type="pres">
      <dgm:prSet presAssocID="{D22DC312-F211-45CA-A65C-AED37D4E84F0}" presName="node" presStyleLbl="node1" presStyleIdx="0" presStyleCnt="7">
        <dgm:presLayoutVars>
          <dgm:bulletEnabled val="1"/>
        </dgm:presLayoutVars>
      </dgm:prSet>
      <dgm:spPr/>
    </dgm:pt>
    <dgm:pt modelId="{1A688BA9-9980-46CE-92DD-5B540F6B173C}" type="pres">
      <dgm:prSet presAssocID="{DB84B937-099F-47CA-9CDD-0D18AFFCDE42}" presName="Name9" presStyleLbl="parChTrans1D2" presStyleIdx="1" presStyleCnt="7"/>
      <dgm:spPr/>
    </dgm:pt>
    <dgm:pt modelId="{29BF8A05-B023-43EB-9B11-C312495477C8}" type="pres">
      <dgm:prSet presAssocID="{DB84B937-099F-47CA-9CDD-0D18AFFCDE42}" presName="connTx" presStyleLbl="parChTrans1D2" presStyleIdx="1" presStyleCnt="7"/>
      <dgm:spPr/>
    </dgm:pt>
    <dgm:pt modelId="{9EB9B65F-4393-4612-9918-4B6EE32BE2B5}" type="pres">
      <dgm:prSet presAssocID="{87D17AA0-6080-47AE-B7DB-526C9B560CAC}" presName="node" presStyleLbl="node1" presStyleIdx="1" presStyleCnt="7">
        <dgm:presLayoutVars>
          <dgm:bulletEnabled val="1"/>
        </dgm:presLayoutVars>
      </dgm:prSet>
      <dgm:spPr/>
    </dgm:pt>
    <dgm:pt modelId="{CA2997A6-1A9D-4195-A4F9-95CB281E15D5}" type="pres">
      <dgm:prSet presAssocID="{8CF1AA8F-96CB-4B5E-B715-B9028B917988}" presName="Name9" presStyleLbl="parChTrans1D2" presStyleIdx="2" presStyleCnt="7"/>
      <dgm:spPr/>
    </dgm:pt>
    <dgm:pt modelId="{4EA814EB-5106-4171-B8B6-C2618CEA3308}" type="pres">
      <dgm:prSet presAssocID="{8CF1AA8F-96CB-4B5E-B715-B9028B917988}" presName="connTx" presStyleLbl="parChTrans1D2" presStyleIdx="2" presStyleCnt="7"/>
      <dgm:spPr/>
    </dgm:pt>
    <dgm:pt modelId="{AA805C1A-016A-4092-AC58-C8C9626E154E}" type="pres">
      <dgm:prSet presAssocID="{CC0BB659-4143-44F0-8F84-D4D2FC90959C}" presName="node" presStyleLbl="node1" presStyleIdx="2" presStyleCnt="7">
        <dgm:presLayoutVars>
          <dgm:bulletEnabled val="1"/>
        </dgm:presLayoutVars>
      </dgm:prSet>
      <dgm:spPr/>
    </dgm:pt>
    <dgm:pt modelId="{96B1DAAE-F63C-47BA-8420-AE7C9945D5FC}" type="pres">
      <dgm:prSet presAssocID="{4603E628-68DC-46D2-84DA-A0245BD072EF}" presName="Name9" presStyleLbl="parChTrans1D2" presStyleIdx="3" presStyleCnt="7"/>
      <dgm:spPr/>
    </dgm:pt>
    <dgm:pt modelId="{C5612A02-3DBA-489F-8731-7BFEF4CFC7A5}" type="pres">
      <dgm:prSet presAssocID="{4603E628-68DC-46D2-84DA-A0245BD072EF}" presName="connTx" presStyleLbl="parChTrans1D2" presStyleIdx="3" presStyleCnt="7"/>
      <dgm:spPr/>
    </dgm:pt>
    <dgm:pt modelId="{3E830754-EFA7-4138-9FA6-3C9E92E74104}" type="pres">
      <dgm:prSet presAssocID="{A517CECA-E7F5-4281-B2DA-244FEF5320DC}" presName="node" presStyleLbl="node1" presStyleIdx="3" presStyleCnt="7">
        <dgm:presLayoutVars>
          <dgm:bulletEnabled val="1"/>
        </dgm:presLayoutVars>
      </dgm:prSet>
      <dgm:spPr/>
    </dgm:pt>
    <dgm:pt modelId="{78B2782A-5A1E-4DB7-8A32-C245B5326F9D}" type="pres">
      <dgm:prSet presAssocID="{60735CDE-5DEF-4EF2-882E-EE6D37ADADAA}" presName="Name9" presStyleLbl="parChTrans1D2" presStyleIdx="4" presStyleCnt="7"/>
      <dgm:spPr/>
    </dgm:pt>
    <dgm:pt modelId="{0DB9215C-9FC4-4645-A9FB-1A7085D28428}" type="pres">
      <dgm:prSet presAssocID="{60735CDE-5DEF-4EF2-882E-EE6D37ADADAA}" presName="connTx" presStyleLbl="parChTrans1D2" presStyleIdx="4" presStyleCnt="7"/>
      <dgm:spPr/>
    </dgm:pt>
    <dgm:pt modelId="{8473F692-BDED-4FE3-8EFA-3135EC8A8BE4}" type="pres">
      <dgm:prSet presAssocID="{CB408720-3765-4817-97AA-0480BC62D918}" presName="node" presStyleLbl="node1" presStyleIdx="4" presStyleCnt="7">
        <dgm:presLayoutVars>
          <dgm:bulletEnabled val="1"/>
        </dgm:presLayoutVars>
      </dgm:prSet>
      <dgm:spPr/>
    </dgm:pt>
    <dgm:pt modelId="{8BB81BB8-E393-4F1D-8B7B-020AC5C16F2F}" type="pres">
      <dgm:prSet presAssocID="{ED08DA14-77EB-487F-BE02-3A6D86A8246C}" presName="Name9" presStyleLbl="parChTrans1D2" presStyleIdx="5" presStyleCnt="7"/>
      <dgm:spPr/>
    </dgm:pt>
    <dgm:pt modelId="{EFA8CB61-977E-45B8-BD5E-C48F086EF9EF}" type="pres">
      <dgm:prSet presAssocID="{ED08DA14-77EB-487F-BE02-3A6D86A8246C}" presName="connTx" presStyleLbl="parChTrans1D2" presStyleIdx="5" presStyleCnt="7"/>
      <dgm:spPr/>
    </dgm:pt>
    <dgm:pt modelId="{E239F5DF-E3F9-42F3-9ADB-15CF35E6CE45}" type="pres">
      <dgm:prSet presAssocID="{65D00D0D-C9FC-4080-938A-E3FE166109A0}" presName="node" presStyleLbl="node1" presStyleIdx="5" presStyleCnt="7">
        <dgm:presLayoutVars>
          <dgm:bulletEnabled val="1"/>
        </dgm:presLayoutVars>
      </dgm:prSet>
      <dgm:spPr/>
    </dgm:pt>
    <dgm:pt modelId="{AF33E670-42AA-4676-8C3F-58C9EF27EB34}" type="pres">
      <dgm:prSet presAssocID="{8C2FDA74-89FA-41B1-9873-0394473DF94B}" presName="Name9" presStyleLbl="parChTrans1D2" presStyleIdx="6" presStyleCnt="7"/>
      <dgm:spPr/>
    </dgm:pt>
    <dgm:pt modelId="{43F165D5-D777-4F42-82A2-62F5DDF5C06C}" type="pres">
      <dgm:prSet presAssocID="{8C2FDA74-89FA-41B1-9873-0394473DF94B}" presName="connTx" presStyleLbl="parChTrans1D2" presStyleIdx="6" presStyleCnt="7"/>
      <dgm:spPr/>
    </dgm:pt>
    <dgm:pt modelId="{26B2A20A-D83E-4FB4-8289-8E75F18D9F17}" type="pres">
      <dgm:prSet presAssocID="{C2FD6668-1A08-46AC-BA8D-FB52FFFD9631}" presName="node" presStyleLbl="node1" presStyleIdx="6" presStyleCnt="7">
        <dgm:presLayoutVars>
          <dgm:bulletEnabled val="1"/>
        </dgm:presLayoutVars>
      </dgm:prSet>
      <dgm:spPr/>
    </dgm:pt>
  </dgm:ptLst>
  <dgm:cxnLst>
    <dgm:cxn modelId="{FEB40F05-B012-4742-B3F3-2E4CD9069007}" type="presOf" srcId="{4603E628-68DC-46D2-84DA-A0245BD072EF}" destId="{96B1DAAE-F63C-47BA-8420-AE7C9945D5FC}" srcOrd="0" destOrd="0" presId="urn:microsoft.com/office/officeart/2005/8/layout/radial1#1"/>
    <dgm:cxn modelId="{A1AA7717-4937-4972-86F5-24BEE22006CF}" type="presOf" srcId="{DB84B937-099F-47CA-9CDD-0D18AFFCDE42}" destId="{1A688BA9-9980-46CE-92DD-5B540F6B173C}" srcOrd="0" destOrd="0" presId="urn:microsoft.com/office/officeart/2005/8/layout/radial1#1"/>
    <dgm:cxn modelId="{8A1E1518-1582-44E6-A719-D28B7EE61E0D}" type="presOf" srcId="{60735CDE-5DEF-4EF2-882E-EE6D37ADADAA}" destId="{0DB9215C-9FC4-4645-A9FB-1A7085D28428}" srcOrd="1" destOrd="0" presId="urn:microsoft.com/office/officeart/2005/8/layout/radial1#1"/>
    <dgm:cxn modelId="{BA96FF2A-7A04-49C9-AC3A-32F14CE03DED}" type="presOf" srcId="{D22DC312-F211-45CA-A65C-AED37D4E84F0}" destId="{402F23A3-1405-4E62-9B6B-1BAD6AF3B058}" srcOrd="0" destOrd="0" presId="urn:microsoft.com/office/officeart/2005/8/layout/radial1#1"/>
    <dgm:cxn modelId="{5BC6942F-4A5C-4C8D-90E4-83B07878880A}" type="presOf" srcId="{8C2FDA74-89FA-41B1-9873-0394473DF94B}" destId="{43F165D5-D777-4F42-82A2-62F5DDF5C06C}" srcOrd="1" destOrd="0" presId="urn:microsoft.com/office/officeart/2005/8/layout/radial1#1"/>
    <dgm:cxn modelId="{387D4237-A227-4C79-8A9E-29729E1B0E8A}" type="presOf" srcId="{CB408720-3765-4817-97AA-0480BC62D918}" destId="{8473F692-BDED-4FE3-8EFA-3135EC8A8BE4}" srcOrd="0" destOrd="0" presId="urn:microsoft.com/office/officeart/2005/8/layout/radial1#1"/>
    <dgm:cxn modelId="{DF0E5F68-346C-414D-86E9-A9FAD2F20367}" type="presOf" srcId="{A0C7B0A4-A9E9-4F21-9431-C84E96289809}" destId="{C041081D-BE3D-40E6-B560-6CCAEF685BB2}" srcOrd="0" destOrd="0" presId="urn:microsoft.com/office/officeart/2005/8/layout/radial1#1"/>
    <dgm:cxn modelId="{648A664E-2883-4F15-865D-3DCFA5EC8F7E}" type="presOf" srcId="{65D00D0D-C9FC-4080-938A-E3FE166109A0}" destId="{E239F5DF-E3F9-42F3-9ADB-15CF35E6CE45}" srcOrd="0" destOrd="0" presId="urn:microsoft.com/office/officeart/2005/8/layout/radial1#1"/>
    <dgm:cxn modelId="{4FF81571-7C75-4CDD-8870-97F37CD2855E}" type="presOf" srcId="{60735CDE-5DEF-4EF2-882E-EE6D37ADADAA}" destId="{78B2782A-5A1E-4DB7-8A32-C245B5326F9D}" srcOrd="0" destOrd="0" presId="urn:microsoft.com/office/officeart/2005/8/layout/radial1#1"/>
    <dgm:cxn modelId="{1E233852-3F15-497A-97F8-53E8369B5A16}" type="presOf" srcId="{B22323AB-1086-4A1C-B331-F5BB963D4145}" destId="{CEAB91ED-304D-4E30-917D-DB8A5D6E9F4E}" srcOrd="0" destOrd="0" presId="urn:microsoft.com/office/officeart/2005/8/layout/radial1#1"/>
    <dgm:cxn modelId="{39F0CA54-37A8-4FB1-A1E2-C7A445040E97}" srcId="{B22323AB-1086-4A1C-B331-F5BB963D4145}" destId="{65D00D0D-C9FC-4080-938A-E3FE166109A0}" srcOrd="5" destOrd="0" parTransId="{ED08DA14-77EB-487F-BE02-3A6D86A8246C}" sibTransId="{94BF61BA-85DC-4B4A-B4A6-D485C5AE8654}"/>
    <dgm:cxn modelId="{06E46658-2D4E-4CE1-9B44-76363095246D}" srcId="{B22323AB-1086-4A1C-B331-F5BB963D4145}" destId="{D22DC312-F211-45CA-A65C-AED37D4E84F0}" srcOrd="0" destOrd="0" parTransId="{A0C7B0A4-A9E9-4F21-9431-C84E96289809}" sibTransId="{DC099C82-1D5D-4769-AFA9-7792218D5827}"/>
    <dgm:cxn modelId="{A20E5D7E-53F3-4892-A647-429E04042FBA}" type="presOf" srcId="{8C2FDA74-89FA-41B1-9873-0394473DF94B}" destId="{AF33E670-42AA-4676-8C3F-58C9EF27EB34}" srcOrd="0" destOrd="0" presId="urn:microsoft.com/office/officeart/2005/8/layout/radial1#1"/>
    <dgm:cxn modelId="{08083480-5750-4A8D-B227-453FE3A844E4}" type="presOf" srcId="{ED08DA14-77EB-487F-BE02-3A6D86A8246C}" destId="{8BB81BB8-E393-4F1D-8B7B-020AC5C16F2F}" srcOrd="0" destOrd="0" presId="urn:microsoft.com/office/officeart/2005/8/layout/radial1#1"/>
    <dgm:cxn modelId="{CDD16A83-C97A-4C40-9477-E4C17AADEB3D}" type="presOf" srcId="{C2FD6668-1A08-46AC-BA8D-FB52FFFD9631}" destId="{26B2A20A-D83E-4FB4-8289-8E75F18D9F17}" srcOrd="0" destOrd="0" presId="urn:microsoft.com/office/officeart/2005/8/layout/radial1#1"/>
    <dgm:cxn modelId="{6864DC85-6328-4444-BCCA-5ED660FE9638}" type="presOf" srcId="{4603E628-68DC-46D2-84DA-A0245BD072EF}" destId="{C5612A02-3DBA-489F-8731-7BFEF4CFC7A5}" srcOrd="1" destOrd="0" presId="urn:microsoft.com/office/officeart/2005/8/layout/radial1#1"/>
    <dgm:cxn modelId="{7A6D5F8D-F9DF-4AF8-8F5D-B2E73765DA11}" type="presOf" srcId="{8CF1AA8F-96CB-4B5E-B715-B9028B917988}" destId="{4EA814EB-5106-4171-B8B6-C2618CEA3308}" srcOrd="1" destOrd="0" presId="urn:microsoft.com/office/officeart/2005/8/layout/radial1#1"/>
    <dgm:cxn modelId="{57E3D092-497D-42CD-8D3D-06B7B835F9B1}" srcId="{B22323AB-1086-4A1C-B331-F5BB963D4145}" destId="{CB408720-3765-4817-97AA-0480BC62D918}" srcOrd="4" destOrd="0" parTransId="{60735CDE-5DEF-4EF2-882E-EE6D37ADADAA}" sibTransId="{2E1E6132-0FFC-4AED-B82E-16E82C2CF6DA}"/>
    <dgm:cxn modelId="{64D4869B-CA00-46D6-806E-45DFEBD3B1B8}" type="presOf" srcId="{A0C7B0A4-A9E9-4F21-9431-C84E96289809}" destId="{3CD87989-36DD-4624-AA56-93400E0521D5}" srcOrd="1" destOrd="0" presId="urn:microsoft.com/office/officeart/2005/8/layout/radial1#1"/>
    <dgm:cxn modelId="{A44B08B3-A047-45A2-892F-C214B73ECD29}" srcId="{B22323AB-1086-4A1C-B331-F5BB963D4145}" destId="{CC0BB659-4143-44F0-8F84-D4D2FC90959C}" srcOrd="2" destOrd="0" parTransId="{8CF1AA8F-96CB-4B5E-B715-B9028B917988}" sibTransId="{77256747-7EEC-4ABC-996D-C89DE5DBD52B}"/>
    <dgm:cxn modelId="{BC03D3C5-D03F-4496-9E66-EC52D8428C34}" type="presOf" srcId="{ED08DA14-77EB-487F-BE02-3A6D86A8246C}" destId="{EFA8CB61-977E-45B8-BD5E-C48F086EF9EF}" srcOrd="1" destOrd="0" presId="urn:microsoft.com/office/officeart/2005/8/layout/radial1#1"/>
    <dgm:cxn modelId="{182C6FC7-493B-4176-82D3-2A8BA6DDADFC}" type="presOf" srcId="{CC0BB659-4143-44F0-8F84-D4D2FC90959C}" destId="{AA805C1A-016A-4092-AC58-C8C9626E154E}" srcOrd="0" destOrd="0" presId="urn:microsoft.com/office/officeart/2005/8/layout/radial1#1"/>
    <dgm:cxn modelId="{F3F843CD-F01B-498A-A9F8-A21112579A0C}" type="presOf" srcId="{DB84B937-099F-47CA-9CDD-0D18AFFCDE42}" destId="{29BF8A05-B023-43EB-9B11-C312495477C8}" srcOrd="1" destOrd="0" presId="urn:microsoft.com/office/officeart/2005/8/layout/radial1#1"/>
    <dgm:cxn modelId="{20EFAED3-F430-4D85-9F40-13D246355EBC}" type="presOf" srcId="{EE02DF5B-A2BE-4F1E-B43F-8357B8176D95}" destId="{038BAAB1-DC3C-4112-BA2B-18A482B3FB34}" srcOrd="0" destOrd="0" presId="urn:microsoft.com/office/officeart/2005/8/layout/radial1#1"/>
    <dgm:cxn modelId="{C11591D6-0992-483B-98F3-EA64344B9D2F}" srcId="{B22323AB-1086-4A1C-B331-F5BB963D4145}" destId="{A517CECA-E7F5-4281-B2DA-244FEF5320DC}" srcOrd="3" destOrd="0" parTransId="{4603E628-68DC-46D2-84DA-A0245BD072EF}" sibTransId="{E5724D21-8406-4C52-BA15-0ED736CB50CE}"/>
    <dgm:cxn modelId="{AE8854D9-1688-447D-9E1C-54334D3667AE}" srcId="{EE02DF5B-A2BE-4F1E-B43F-8357B8176D95}" destId="{B22323AB-1086-4A1C-B331-F5BB963D4145}" srcOrd="0" destOrd="0" parTransId="{F8002C4C-AD5A-415D-9914-AE4B4B07341E}" sibTransId="{3EA78D77-C0AC-4449-8431-EAB529D8F1FD}"/>
    <dgm:cxn modelId="{F2A08AD9-CFB1-48E3-B1B0-150C72948075}" type="presOf" srcId="{87D17AA0-6080-47AE-B7DB-526C9B560CAC}" destId="{9EB9B65F-4393-4612-9918-4B6EE32BE2B5}" srcOrd="0" destOrd="0" presId="urn:microsoft.com/office/officeart/2005/8/layout/radial1#1"/>
    <dgm:cxn modelId="{84603CE0-D6DA-470B-B1FD-588405D531AB}" srcId="{B22323AB-1086-4A1C-B331-F5BB963D4145}" destId="{C2FD6668-1A08-46AC-BA8D-FB52FFFD9631}" srcOrd="6" destOrd="0" parTransId="{8C2FDA74-89FA-41B1-9873-0394473DF94B}" sibTransId="{523036FD-5FD0-4ACE-AC60-F08A948150DD}"/>
    <dgm:cxn modelId="{1B195DE1-A215-478D-A6DE-67AAB3BAD050}" type="presOf" srcId="{8CF1AA8F-96CB-4B5E-B715-B9028B917988}" destId="{CA2997A6-1A9D-4195-A4F9-95CB281E15D5}" srcOrd="0" destOrd="0" presId="urn:microsoft.com/office/officeart/2005/8/layout/radial1#1"/>
    <dgm:cxn modelId="{78A011E7-61C1-4FA0-84CE-C5A9CDB15EF2}" srcId="{B22323AB-1086-4A1C-B331-F5BB963D4145}" destId="{87D17AA0-6080-47AE-B7DB-526C9B560CAC}" srcOrd="1" destOrd="0" parTransId="{DB84B937-099F-47CA-9CDD-0D18AFFCDE42}" sibTransId="{F3240178-5CAF-4CE1-A438-3A427DB0871A}"/>
    <dgm:cxn modelId="{C3497DEC-C149-48B3-BC23-CC9921EB14C3}" type="presOf" srcId="{A517CECA-E7F5-4281-B2DA-244FEF5320DC}" destId="{3E830754-EFA7-4138-9FA6-3C9E92E74104}" srcOrd="0" destOrd="0" presId="urn:microsoft.com/office/officeart/2005/8/layout/radial1#1"/>
    <dgm:cxn modelId="{133AE4FF-A484-41DA-8EB1-C2C3D02BF120}" type="presParOf" srcId="{038BAAB1-DC3C-4112-BA2B-18A482B3FB34}" destId="{CEAB91ED-304D-4E30-917D-DB8A5D6E9F4E}" srcOrd="0" destOrd="0" presId="urn:microsoft.com/office/officeart/2005/8/layout/radial1#1"/>
    <dgm:cxn modelId="{E16F9661-5AC5-4437-BD9C-16AE476DE23B}" type="presParOf" srcId="{038BAAB1-DC3C-4112-BA2B-18A482B3FB34}" destId="{C041081D-BE3D-40E6-B560-6CCAEF685BB2}" srcOrd="1" destOrd="0" presId="urn:microsoft.com/office/officeart/2005/8/layout/radial1#1"/>
    <dgm:cxn modelId="{3211F2AF-F364-43D0-9A7C-79702C6E6C34}" type="presParOf" srcId="{C041081D-BE3D-40E6-B560-6CCAEF685BB2}" destId="{3CD87989-36DD-4624-AA56-93400E0521D5}" srcOrd="0" destOrd="0" presId="urn:microsoft.com/office/officeart/2005/8/layout/radial1#1"/>
    <dgm:cxn modelId="{D92718EA-F264-4BF2-93EC-8679C66217A9}" type="presParOf" srcId="{038BAAB1-DC3C-4112-BA2B-18A482B3FB34}" destId="{402F23A3-1405-4E62-9B6B-1BAD6AF3B058}" srcOrd="2" destOrd="0" presId="urn:microsoft.com/office/officeart/2005/8/layout/radial1#1"/>
    <dgm:cxn modelId="{110BBA91-D51D-4E73-8BA1-75833E52D395}" type="presParOf" srcId="{038BAAB1-DC3C-4112-BA2B-18A482B3FB34}" destId="{1A688BA9-9980-46CE-92DD-5B540F6B173C}" srcOrd="3" destOrd="0" presId="urn:microsoft.com/office/officeart/2005/8/layout/radial1#1"/>
    <dgm:cxn modelId="{F8623B45-8DA7-4EBE-ACD0-4A02FF495F20}" type="presParOf" srcId="{1A688BA9-9980-46CE-92DD-5B540F6B173C}" destId="{29BF8A05-B023-43EB-9B11-C312495477C8}" srcOrd="0" destOrd="0" presId="urn:microsoft.com/office/officeart/2005/8/layout/radial1#1"/>
    <dgm:cxn modelId="{A74FED4A-009A-4DB5-A934-8DF39073D56A}" type="presParOf" srcId="{038BAAB1-DC3C-4112-BA2B-18A482B3FB34}" destId="{9EB9B65F-4393-4612-9918-4B6EE32BE2B5}" srcOrd="4" destOrd="0" presId="urn:microsoft.com/office/officeart/2005/8/layout/radial1#1"/>
    <dgm:cxn modelId="{6E2A2A09-8046-4E50-A69C-9968D89DA4C3}" type="presParOf" srcId="{038BAAB1-DC3C-4112-BA2B-18A482B3FB34}" destId="{CA2997A6-1A9D-4195-A4F9-95CB281E15D5}" srcOrd="5" destOrd="0" presId="urn:microsoft.com/office/officeart/2005/8/layout/radial1#1"/>
    <dgm:cxn modelId="{D609836B-250A-45E8-8415-68F0690A11B6}" type="presParOf" srcId="{CA2997A6-1A9D-4195-A4F9-95CB281E15D5}" destId="{4EA814EB-5106-4171-B8B6-C2618CEA3308}" srcOrd="0" destOrd="0" presId="urn:microsoft.com/office/officeart/2005/8/layout/radial1#1"/>
    <dgm:cxn modelId="{C75544EF-EE5A-4BC4-9777-2A3C7E9A4A0B}" type="presParOf" srcId="{038BAAB1-DC3C-4112-BA2B-18A482B3FB34}" destId="{AA805C1A-016A-4092-AC58-C8C9626E154E}" srcOrd="6" destOrd="0" presId="urn:microsoft.com/office/officeart/2005/8/layout/radial1#1"/>
    <dgm:cxn modelId="{BB776DD6-B251-46CF-8328-3B48454360D7}" type="presParOf" srcId="{038BAAB1-DC3C-4112-BA2B-18A482B3FB34}" destId="{96B1DAAE-F63C-47BA-8420-AE7C9945D5FC}" srcOrd="7" destOrd="0" presId="urn:microsoft.com/office/officeart/2005/8/layout/radial1#1"/>
    <dgm:cxn modelId="{FE18A4D5-C790-46F0-970E-6A398EEEAF22}" type="presParOf" srcId="{96B1DAAE-F63C-47BA-8420-AE7C9945D5FC}" destId="{C5612A02-3DBA-489F-8731-7BFEF4CFC7A5}" srcOrd="0" destOrd="0" presId="urn:microsoft.com/office/officeart/2005/8/layout/radial1#1"/>
    <dgm:cxn modelId="{BFD25698-62F9-474A-B6C4-B772D8E4456C}" type="presParOf" srcId="{038BAAB1-DC3C-4112-BA2B-18A482B3FB34}" destId="{3E830754-EFA7-4138-9FA6-3C9E92E74104}" srcOrd="8" destOrd="0" presId="urn:microsoft.com/office/officeart/2005/8/layout/radial1#1"/>
    <dgm:cxn modelId="{6032A82A-B226-4842-82FC-9C2608852E84}" type="presParOf" srcId="{038BAAB1-DC3C-4112-BA2B-18A482B3FB34}" destId="{78B2782A-5A1E-4DB7-8A32-C245B5326F9D}" srcOrd="9" destOrd="0" presId="urn:microsoft.com/office/officeart/2005/8/layout/radial1#1"/>
    <dgm:cxn modelId="{57EFBA60-C095-4099-A06A-F501722F815D}" type="presParOf" srcId="{78B2782A-5A1E-4DB7-8A32-C245B5326F9D}" destId="{0DB9215C-9FC4-4645-A9FB-1A7085D28428}" srcOrd="0" destOrd="0" presId="urn:microsoft.com/office/officeart/2005/8/layout/radial1#1"/>
    <dgm:cxn modelId="{7269BCE5-5856-480D-B02B-4E12E87E70C7}" type="presParOf" srcId="{038BAAB1-DC3C-4112-BA2B-18A482B3FB34}" destId="{8473F692-BDED-4FE3-8EFA-3135EC8A8BE4}" srcOrd="10" destOrd="0" presId="urn:microsoft.com/office/officeart/2005/8/layout/radial1#1"/>
    <dgm:cxn modelId="{02855FD4-D20B-4284-8DCA-4C3344D98DCF}" type="presParOf" srcId="{038BAAB1-DC3C-4112-BA2B-18A482B3FB34}" destId="{8BB81BB8-E393-4F1D-8B7B-020AC5C16F2F}" srcOrd="11" destOrd="0" presId="urn:microsoft.com/office/officeart/2005/8/layout/radial1#1"/>
    <dgm:cxn modelId="{39A07AD8-4570-4B96-9438-975BD661E11E}" type="presParOf" srcId="{8BB81BB8-E393-4F1D-8B7B-020AC5C16F2F}" destId="{EFA8CB61-977E-45B8-BD5E-C48F086EF9EF}" srcOrd="0" destOrd="0" presId="urn:microsoft.com/office/officeart/2005/8/layout/radial1#1"/>
    <dgm:cxn modelId="{0383C5C4-9A24-4B92-BF01-350088E4724E}" type="presParOf" srcId="{038BAAB1-DC3C-4112-BA2B-18A482B3FB34}" destId="{E239F5DF-E3F9-42F3-9ADB-15CF35E6CE45}" srcOrd="12" destOrd="0" presId="urn:microsoft.com/office/officeart/2005/8/layout/radial1#1"/>
    <dgm:cxn modelId="{08F79CF2-0FBA-4CC3-8A95-6E4E54732669}" type="presParOf" srcId="{038BAAB1-DC3C-4112-BA2B-18A482B3FB34}" destId="{AF33E670-42AA-4676-8C3F-58C9EF27EB34}" srcOrd="13" destOrd="0" presId="urn:microsoft.com/office/officeart/2005/8/layout/radial1#1"/>
    <dgm:cxn modelId="{74408013-2DEF-40A7-A044-6E878A5D8156}" type="presParOf" srcId="{AF33E670-42AA-4676-8C3F-58C9EF27EB34}" destId="{43F165D5-D777-4F42-82A2-62F5DDF5C06C}" srcOrd="0" destOrd="0" presId="urn:microsoft.com/office/officeart/2005/8/layout/radial1#1"/>
    <dgm:cxn modelId="{7B882BCB-E5BF-473D-838C-0EC64E199E4E}" type="presParOf" srcId="{038BAAB1-DC3C-4112-BA2B-18A482B3FB34}" destId="{26B2A20A-D83E-4FB4-8289-8E75F18D9F17}" srcOrd="14" destOrd="0" presId="urn:microsoft.com/office/officeart/2005/8/layout/radial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4"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a:solidFill>
                <a:schemeClr val="bg1"/>
              </a:solidFill>
              <a:latin typeface="微软雅黑" panose="020B0503020204020204" pitchFamily="34" charset="-122"/>
              <a:ea typeface="微软雅黑" panose="020B0503020204020204" pitchFamily="34" charset="-122"/>
            </a:rPr>
            <a:t>频域</a:t>
          </a:r>
        </a:p>
      </dgm:t>
    </dgm:pt>
    <dgm:pt modelId="{A6F7A116-B107-4EA4-9066-73D7E647AB1E}" type="parTrans" cxnId="{8E298212-61F4-4C07-A2DE-21576A50C8ED}">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8E298212-61F4-4C07-A2DE-21576A50C8ED}">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某个信号具有的</a:t>
          </a:r>
          <a:r>
            <a:rPr lang="zh-CN" altLang="en-US" sz="1600" b="1" dirty="0">
              <a:solidFill>
                <a:srgbClr val="0000FF"/>
              </a:solidFill>
              <a:latin typeface="微软雅黑" panose="020B0503020204020204" pitchFamily="34" charset="-122"/>
              <a:ea typeface="微软雅黑" panose="020B0503020204020204" pitchFamily="34" charset="-122"/>
            </a:rPr>
            <a:t>频带宽度。</a:t>
          </a:r>
        </a:p>
      </dgm:t>
    </dgm:pt>
    <dgm:pt modelId="{496C612B-0359-4353-8637-BF1552A99E99}" type="parTrans" cxnId="{A1C3A6B9-F6C9-470D-9A42-2A346A645B86}">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A1C3A6B9-F6C9-470D-9A42-2A346A645B86}">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单位是</a:t>
          </a:r>
          <a:r>
            <a:rPr lang="zh-CN" altLang="en-US" sz="1600" b="1" dirty="0">
              <a:solidFill>
                <a:srgbClr val="0000FF"/>
              </a:solidFill>
              <a:latin typeface="微软雅黑" panose="020B0503020204020204" pitchFamily="34" charset="-122"/>
              <a:ea typeface="微软雅黑" panose="020B0503020204020204" pitchFamily="34" charset="-122"/>
            </a:rPr>
            <a:t>赫</a:t>
          </a:r>
          <a:r>
            <a:rPr lang="zh-CN" altLang="en-US" sz="1600" b="1" dirty="0">
              <a:latin typeface="微软雅黑" panose="020B0503020204020204" pitchFamily="34" charset="-122"/>
              <a:ea typeface="微软雅黑" panose="020B0503020204020204" pitchFamily="34" charset="-122"/>
            </a:rPr>
            <a:t>（或千赫、兆赫、吉赫等）。</a:t>
          </a:r>
        </a:p>
      </dgm:t>
    </dgm:pt>
    <dgm:pt modelId="{9C1E3CB2-E8C8-49AB-965B-AFC0CD4F794D}" type="parTrans" cxnId="{A8E33DB1-55A8-4A45-8293-3C26084D4F19}">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A8E33DB1-55A8-4A45-8293-3C26084D4F19}">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某信道允许通过的信号频带范围称为该</a:t>
          </a:r>
          <a:r>
            <a:rPr lang="zh-CN" altLang="en-US" sz="1600" b="1" dirty="0">
              <a:solidFill>
                <a:srgbClr val="0000FF"/>
              </a:solidFill>
              <a:latin typeface="微软雅黑" panose="020B0503020204020204" pitchFamily="34" charset="-122"/>
              <a:ea typeface="微软雅黑" panose="020B0503020204020204" pitchFamily="34" charset="-122"/>
            </a:rPr>
            <a:t>信道的带宽</a:t>
          </a:r>
          <a:r>
            <a:rPr lang="zh-CN" altLang="en-US" sz="1600" b="1" dirty="0">
              <a:latin typeface="微软雅黑" panose="020B0503020204020204" pitchFamily="34" charset="-122"/>
              <a:ea typeface="微软雅黑" panose="020B0503020204020204" pitchFamily="34" charset="-122"/>
            </a:rPr>
            <a:t>（或通频带）。</a:t>
          </a:r>
        </a:p>
      </dgm:t>
    </dgm:pt>
    <dgm:pt modelId="{89BD7969-E47A-44A1-A228-64CDDE384D58}" type="parTrans" cxnId="{75C49684-E892-4CAE-BF5E-311168DC500F}">
      <dgm:prSet/>
      <dgm:spPr/>
      <dgm:t>
        <a:bodyPr/>
        <a:lstStyle/>
        <a:p>
          <a:endParaRPr lang="zh-CN" altLang="en-US"/>
        </a:p>
      </dgm:t>
    </dgm:pt>
    <dgm:pt modelId="{CF6155F8-E999-4B3A-9320-1784222FDB2A}" type="sibTrans" cxnId="{75C49684-E892-4CAE-BF5E-311168DC500F}">
      <dgm:prSet/>
      <dgm:spPr/>
      <dgm:t>
        <a:bodyPr/>
        <a:lstStyle/>
        <a:p>
          <a:endParaRPr lang="zh-CN" altLang="en-US"/>
        </a:p>
      </dgm:t>
    </dgm:pt>
    <dgm:pt modelId="{7D7D28CE-69F5-49A1-B14F-3045EE4444C5}">
      <dgm:prSet phldrT="[文本]" custT="1"/>
      <dgm:spPr/>
      <dgm:t>
        <a:bodyPr/>
        <a:lstStyle/>
        <a:p>
          <a:pPr>
            <a:lnSpc>
              <a:spcPts val="2400"/>
            </a:lnSpc>
            <a:spcBef>
              <a:spcPts val="0"/>
            </a:spcBef>
            <a:spcAft>
              <a:spcPts val="0"/>
            </a:spcAft>
          </a:pPr>
          <a:r>
            <a:rPr lang="zh-CN" altLang="en-US" sz="1800" b="1" dirty="0">
              <a:solidFill>
                <a:schemeClr val="tx1"/>
              </a:solidFill>
              <a:latin typeface="微软雅黑" panose="020B0503020204020204" pitchFamily="34" charset="-122"/>
              <a:ea typeface="微软雅黑" panose="020B0503020204020204" pitchFamily="34" charset="-122"/>
            </a:rPr>
            <a:t>时域</a:t>
          </a:r>
        </a:p>
      </dgm:t>
    </dgm:pt>
    <dgm:pt modelId="{7BA8DCB6-F2BF-48A1-AE72-20D033A4AB32}" type="parTrans" cxnId="{18F6A09C-F180-43DF-8E7F-549DD3704635}">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18F6A09C-F180-43DF-8E7F-549DD3704635}">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phldr="0" custT="1"/>
      <dgm:spPr/>
      <dgm:t>
        <a:bodyPr vert="horz" wrap="square"/>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a:solidFill>
                <a:srgbClr val="0000FF"/>
              </a:solidFill>
              <a:latin typeface="微软雅黑" panose="020B0503020204020204" pitchFamily="34" charset="-122"/>
              <a:ea typeface="微软雅黑" panose="020B0503020204020204" pitchFamily="34" charset="-122"/>
            </a:rPr>
            <a:t>“最高数据率”。</a:t>
          </a:r>
          <a:r>
            <a:rPr lang="zh-CN" altLang="en-US" sz="1600" b="1" dirty="0">
              <a:latin typeface="微软雅黑" panose="020B0503020204020204" pitchFamily="34" charset="-122"/>
              <a:ea typeface="微软雅黑" panose="020B0503020204020204" pitchFamily="34" charset="-122"/>
            </a:rPr>
            <a:t>单位就是数据率的单位 </a:t>
          </a:r>
          <a:r>
            <a:rPr lang="en-US" altLang="en-US" sz="1600" b="1" dirty="0">
              <a:latin typeface="微软雅黑" panose="020B0503020204020204" pitchFamily="34" charset="-122"/>
              <a:ea typeface="微软雅黑" panose="020B0503020204020204" pitchFamily="34" charset="-122"/>
            </a:rPr>
            <a:t>bit/s</a:t>
          </a:r>
          <a:r>
            <a:rPr lang="zh-CN" altLang="en-US" sz="1600" b="1" dirty="0">
              <a:latin typeface="微软雅黑" panose="020B0503020204020204" pitchFamily="34" charset="-122"/>
              <a:ea typeface="微软雅黑" panose="020B0503020204020204" pitchFamily="34" charset="-122"/>
            </a:rPr>
            <a:t>。</a:t>
          </a:r>
        </a:p>
      </dgm:t>
    </dgm:pt>
    <dgm:pt modelId="{EF117184-0A6B-450A-9F46-59148824F74C}" type="parTrans" cxnId="{197ED2AA-7D7C-4CD0-8B0B-7A4511B66FD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197ED2AA-7D7C-4CD0-8B0B-7A4511B66FD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6D1860A-6D7C-48D8-BF5F-1D7C5EF60005}">
      <dgm:prSet phldr="0" custT="1"/>
      <dgm:spPr/>
      <dgm:t>
        <a:bodyPr vert="horz" wrap="square"/>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例：计算机</a:t>
          </a:r>
          <a:r>
            <a:rPr lang="en-US" altLang="zh-CN" sz="1600" b="1" dirty="0">
              <a:latin typeface="微软雅黑" panose="020B0503020204020204" pitchFamily="34" charset="-122"/>
              <a:ea typeface="微软雅黑" panose="020B0503020204020204" pitchFamily="34" charset="-122"/>
            </a:rPr>
            <a:t>100Mbps</a:t>
          </a:r>
          <a:r>
            <a:rPr lang="zh-CN" altLang="en-US" sz="1600" b="1" dirty="0">
              <a:latin typeface="微软雅黑" panose="020B0503020204020204" pitchFamily="34" charset="-122"/>
              <a:ea typeface="微软雅黑" panose="020B0503020204020204" pitchFamily="34" charset="-122"/>
            </a:rPr>
            <a:t>接入网络，指的是计算机能以</a:t>
          </a:r>
          <a:r>
            <a:rPr lang="en-US" altLang="zh-CN" sz="1600" b="1" dirty="0">
              <a:latin typeface="微软雅黑" panose="020B0503020204020204" pitchFamily="34" charset="-122"/>
              <a:ea typeface="微软雅黑" panose="020B0503020204020204" pitchFamily="34" charset="-122"/>
            </a:rPr>
            <a:t>100Mbps</a:t>
          </a:r>
          <a:r>
            <a:rPr lang="zh-CN" altLang="en-US" sz="1600" b="1" dirty="0">
              <a:latin typeface="微软雅黑" panose="020B0503020204020204" pitchFamily="34" charset="-122"/>
              <a:ea typeface="微软雅黑" panose="020B0503020204020204" pitchFamily="34" charset="-122"/>
            </a:rPr>
            <a:t>速率向信道注入</a:t>
          </a:r>
          <a:r>
            <a:rPr lang="en-US" altLang="zh-CN" sz="1600" b="1" dirty="0">
              <a:latin typeface="微软雅黑" panose="020B0503020204020204" pitchFamily="34" charset="-122"/>
              <a:ea typeface="微软雅黑" panose="020B0503020204020204" pitchFamily="34" charset="-122"/>
            </a:rPr>
            <a:t>bit</a:t>
          </a:r>
          <a:r>
            <a:rPr lang="zh-CN" altLang="en-US" sz="1600" b="1" dirty="0">
              <a:latin typeface="微软雅黑" panose="020B0503020204020204" pitchFamily="34" charset="-122"/>
              <a:ea typeface="微软雅黑" panose="020B0503020204020204" pitchFamily="34" charset="-122"/>
            </a:rPr>
            <a:t>流。</a:t>
          </a:r>
        </a:p>
      </dgm:t>
    </dgm:pt>
    <dgm:pt modelId="{E6AD426B-F782-4783-AF27-3521A19D544B}" type="parTrans" cxnId="{88744A2D-4C79-4EAF-8121-7F0F63BC26B9}">
      <dgm:prSet/>
      <dgm:spPr/>
    </dgm:pt>
    <dgm:pt modelId="{99287AEA-D5E6-4E9B-B965-98AF8DDBBE25}" type="sibTrans" cxnId="{88744A2D-4C79-4EAF-8121-7F0F63BC26B9}">
      <dgm:prSet/>
      <dgm:spPr/>
    </dgm:pt>
    <dgm:pt modelId="{40E63CE6-BCF0-4D31-BF79-E0110AFBC97D}" type="pres">
      <dgm:prSet presAssocID="{F9AB813C-B06A-4F31-AE41-5FBC08019F61}" presName="Name0" presStyleCnt="0">
        <dgm:presLayoutVars>
          <dgm:dir/>
          <dgm:animLvl val="lvl"/>
          <dgm:resizeHandles val="exact"/>
        </dgm:presLayoutVars>
      </dgm:prSet>
      <dgm:spPr/>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pt>
    <dgm:pt modelId="{4EADB46F-8684-4B72-97FE-D18AEB647819}" type="pres">
      <dgm:prSet presAssocID="{7D7D28CE-69F5-49A1-B14F-3045EE4444C5}" presName="descendantText" presStyleLbl="alignAccFollowNode1" presStyleIdx="1" presStyleCnt="2" custScaleX="128458" custScaleY="126882" custLinFactNeighborX="-1498" custLinFactNeighborY="1178">
        <dgm:presLayoutVars>
          <dgm:bulletEnabled val="1"/>
        </dgm:presLayoutVars>
      </dgm:prSet>
      <dgm:spPr/>
    </dgm:pt>
  </dgm:ptLst>
  <dgm:cxnLst>
    <dgm:cxn modelId="{1810400B-46F0-4D6B-B26B-9D7C4418339F}" type="presOf" srcId="{F9AB813C-B06A-4F31-AE41-5FBC08019F61}" destId="{40E63CE6-BCF0-4D31-BF79-E0110AFBC97D}" srcOrd="0" destOrd="0" presId="urn:microsoft.com/office/officeart/2005/8/layout/vList5"/>
    <dgm:cxn modelId="{8E298212-61F4-4C07-A2DE-21576A50C8ED}" srcId="{F9AB813C-B06A-4F31-AE41-5FBC08019F61}" destId="{050A098E-265C-4391-8A02-18D41C9ACEF7}" srcOrd="0" destOrd="0" parTransId="{A6F7A116-B107-4EA4-9066-73D7E647AB1E}" sibTransId="{1BCB1832-21C9-4CED-A453-F89D918E8026}"/>
    <dgm:cxn modelId="{9B48C124-BB60-4E28-83FC-F294A2061721}" type="presOf" srcId="{0C3747A4-6E14-4B4D-B352-09BA88A76C46}" destId="{D8322834-D555-4278-B09F-615875E565CE}" srcOrd="0" destOrd="1" presId="urn:microsoft.com/office/officeart/2005/8/layout/vList5"/>
    <dgm:cxn modelId="{F9BCA92B-154C-4A00-9AD1-622B756AF2A1}" type="presOf" srcId="{7D7D28CE-69F5-49A1-B14F-3045EE4444C5}" destId="{90C011AE-3F91-416D-B2FD-433B35EC17A6}" srcOrd="0" destOrd="0" presId="urn:microsoft.com/office/officeart/2005/8/layout/vList5"/>
    <dgm:cxn modelId="{88744A2D-4C79-4EAF-8121-7F0F63BC26B9}" srcId="{7D7D28CE-69F5-49A1-B14F-3045EE4444C5}" destId="{96D1860A-6D7C-48D8-BF5F-1D7C5EF60005}" srcOrd="1" destOrd="0" parTransId="{E6AD426B-F782-4783-AF27-3521A19D544B}" sibTransId="{99287AEA-D5E6-4E9B-B965-98AF8DDBBE25}"/>
    <dgm:cxn modelId="{9044D345-BAA2-4D4F-9FC2-863DEBBCE349}" type="presOf" srcId="{E0DB3CE6-D371-46C6-BF5C-43B59AB6EDE2}" destId="{4EADB46F-8684-4B72-97FE-D18AEB647819}" srcOrd="0" destOrd="0" presId="urn:microsoft.com/office/officeart/2005/8/layout/vList5"/>
    <dgm:cxn modelId="{75C49684-E892-4CAE-BF5E-311168DC500F}" srcId="{050A098E-265C-4391-8A02-18D41C9ACEF7}" destId="{1B66B706-D603-46A5-9883-124C05B8E875}" srcOrd="2" destOrd="0" parTransId="{89BD7969-E47A-44A1-A228-64CDDE384D58}" sibTransId="{CF6155F8-E999-4B3A-9320-1784222FDB2A}"/>
    <dgm:cxn modelId="{8F17F597-B6D6-4F1E-8034-800B47371C7A}" type="presOf" srcId="{1B66B706-D603-46A5-9883-124C05B8E875}" destId="{D8322834-D555-4278-B09F-615875E565CE}" srcOrd="0" destOrd="2" presId="urn:microsoft.com/office/officeart/2005/8/layout/vList5"/>
    <dgm:cxn modelId="{D0D23F9C-08AD-4387-AE82-FDB63C9BEF30}" type="presOf" srcId="{96D1860A-6D7C-48D8-BF5F-1D7C5EF60005}" destId="{4EADB46F-8684-4B72-97FE-D18AEB647819}" srcOrd="0" destOrd="1" presId="urn:microsoft.com/office/officeart/2005/8/layout/vList5"/>
    <dgm:cxn modelId="{18F6A09C-F180-43DF-8E7F-549DD3704635}" srcId="{F9AB813C-B06A-4F31-AE41-5FBC08019F61}" destId="{7D7D28CE-69F5-49A1-B14F-3045EE4444C5}" srcOrd="1" destOrd="0" parTransId="{7BA8DCB6-F2BF-48A1-AE72-20D033A4AB32}" sibTransId="{56A15820-9812-4C8B-9CED-F317235A9064}"/>
    <dgm:cxn modelId="{197ED2AA-7D7C-4CD0-8B0B-7A4511B66FD7}" srcId="{7D7D28CE-69F5-49A1-B14F-3045EE4444C5}" destId="{E0DB3CE6-D371-46C6-BF5C-43B59AB6EDE2}" srcOrd="0" destOrd="0" parTransId="{EF117184-0A6B-450A-9F46-59148824F74C}" sibTransId="{3ECD476C-4C81-48A0-A49D-D9F381D723F0}"/>
    <dgm:cxn modelId="{A8E33DB1-55A8-4A45-8293-3C26084D4F19}" srcId="{050A098E-265C-4391-8A02-18D41C9ACEF7}" destId="{0C3747A4-6E14-4B4D-B352-09BA88A76C46}" srcOrd="1" destOrd="0" parTransId="{9C1E3CB2-E8C8-49AB-965B-AFC0CD4F794D}" sibTransId="{B78D8998-D0E8-4832-B8F9-C32C7B518B9A}"/>
    <dgm:cxn modelId="{A1C3A6B9-F6C9-470D-9A42-2A346A645B86}" srcId="{050A098E-265C-4391-8A02-18D41C9ACEF7}" destId="{FEF4933F-9CB0-4FCB-8C1E-9CB99A07B49E}" srcOrd="0" destOrd="0" parTransId="{496C612B-0359-4353-8637-BF1552A99E99}" sibTransId="{E18C0578-B49C-4E15-96F8-93E15DFFC7F1}"/>
    <dgm:cxn modelId="{C21372BB-FCED-4C86-B0A8-7DC476ED7BB9}" type="presOf" srcId="{FEF4933F-9CB0-4FCB-8C1E-9CB99A07B49E}" destId="{D8322834-D555-4278-B09F-615875E565CE}" srcOrd="0" destOrd="0" presId="urn:microsoft.com/office/officeart/2005/8/layout/vList5"/>
    <dgm:cxn modelId="{2AB120FA-519B-42BC-8EFE-ABD89C49ABFC}" type="presOf" srcId="{050A098E-265C-4391-8A02-18D41C9ACEF7}" destId="{12490A3D-6938-465D-B09D-05FD246C6E9E}" srcOrd="0" destOrd="0" presId="urn:microsoft.com/office/officeart/2005/8/layout/vList5"/>
    <dgm:cxn modelId="{BD63794B-5FAD-41EC-9881-40A0D2A065E3}" type="presParOf" srcId="{40E63CE6-BCF0-4D31-BF79-E0110AFBC97D}" destId="{A816BD0E-3B05-4D80-8D09-86E69DADF94A}" srcOrd="0" destOrd="0" presId="urn:microsoft.com/office/officeart/2005/8/layout/vList5"/>
    <dgm:cxn modelId="{2162BF56-4C7C-4036-B732-34C3C601F476}" type="presParOf" srcId="{A816BD0E-3B05-4D80-8D09-86E69DADF94A}" destId="{12490A3D-6938-465D-B09D-05FD246C6E9E}" srcOrd="0" destOrd="0" presId="urn:microsoft.com/office/officeart/2005/8/layout/vList5"/>
    <dgm:cxn modelId="{D1824AFF-2F8D-4342-8E01-8F7B89DD7665}" type="presParOf" srcId="{A816BD0E-3B05-4D80-8D09-86E69DADF94A}" destId="{D8322834-D555-4278-B09F-615875E565CE}" srcOrd="1" destOrd="0" presId="urn:microsoft.com/office/officeart/2005/8/layout/vList5"/>
    <dgm:cxn modelId="{AFB6E18A-C615-4FB9-8CFE-DF2B640FBD16}" type="presParOf" srcId="{40E63CE6-BCF0-4D31-BF79-E0110AFBC97D}" destId="{D083337A-8E07-459D-A053-9228C089A47E}" srcOrd="1" destOrd="0" presId="urn:microsoft.com/office/officeart/2005/8/layout/vList5"/>
    <dgm:cxn modelId="{62D810D8-3E2B-4774-BD8C-FD359E4EB598}" type="presParOf" srcId="{40E63CE6-BCF0-4D31-BF79-E0110AFBC97D}" destId="{795B2B64-5D71-4F73-BF51-C77D11A4D022}" srcOrd="2" destOrd="0" presId="urn:microsoft.com/office/officeart/2005/8/layout/vList5"/>
    <dgm:cxn modelId="{28F0A327-2231-4F4B-8CD1-566A70DE2361}" type="presParOf" srcId="{795B2B64-5D71-4F73-BF51-C77D11A4D022}" destId="{90C011AE-3F91-416D-B2FD-433B35EC17A6}" srcOrd="0" destOrd="0" presId="urn:microsoft.com/office/officeart/2005/8/layout/vList5"/>
    <dgm:cxn modelId="{096AE983-EE6E-413B-9A7A-1CB98F745FFC}"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1"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a:latin typeface="微软雅黑" panose="020B0503020204020204" pitchFamily="34" charset="-122"/>
              <a:ea typeface="微软雅黑" panose="020B0503020204020204" pitchFamily="34" charset="-122"/>
            </a:rPr>
            <a:t>信道利用率</a:t>
          </a: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a:latin typeface="微软雅黑" panose="020B0503020204020204" pitchFamily="34" charset="-122"/>
              <a:ea typeface="微软雅黑" panose="020B0503020204020204" pitchFamily="34" charset="-122"/>
            </a:rPr>
            <a:t>某信道有百分之几的时间是被利用的（即有数据通过）。</a:t>
          </a: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网络利用率</a:t>
          </a: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a:latin typeface="微软雅黑" panose="020B0503020204020204" pitchFamily="34" charset="-122"/>
              <a:ea typeface="微软雅黑" panose="020B0503020204020204" pitchFamily="34" charset="-122"/>
            </a:rPr>
            <a:t>全网络的信道利用率的加权平均值。</a:t>
          </a: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a:latin typeface="微软雅黑" panose="020B0503020204020204" pitchFamily="34" charset="-122"/>
              <a:ea typeface="微软雅黑" panose="020B0503020204020204" pitchFamily="34" charset="-122"/>
            </a:rPr>
            <a:t>完全空闲的信道的利用率是零。</a:t>
          </a: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pt>
    <dgm:pt modelId="{DD1A8C17-AB8B-4CDA-9C06-E3F6B80DFAB1}" type="pres">
      <dgm:prSet presAssocID="{617AE38B-731F-4729-B28F-C30C3037C6EF}" presName="desTx" presStyleLbl="alignAccFollowNode1" presStyleIdx="0" presStyleCnt="2">
        <dgm:presLayoutVars>
          <dgm:bulletEnabled val="1"/>
        </dgm:presLayoutVars>
      </dgm:prSet>
      <dgm:spPr/>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pt>
    <dgm:pt modelId="{D5B1C811-7FFB-4E90-B609-AF3320FECF06}" type="pres">
      <dgm:prSet presAssocID="{37820C6F-2839-48A4-95ED-EBDFE872E9B1}" presName="desTx" presStyleLbl="alignAccFollowNode1" presStyleIdx="1" presStyleCnt="2">
        <dgm:presLayoutVars>
          <dgm:bulletEnabled val="1"/>
        </dgm:presLayoutVars>
      </dgm:prSet>
      <dgm:spPr/>
    </dgm:pt>
  </dgm:ptLst>
  <dgm:cxnLst>
    <dgm:cxn modelId="{A20F5820-6458-4E01-B0AE-D4E8325AC9BD}" type="presOf" srcId="{1EC6DEAD-6406-4DFB-8DEA-CD3C17DC614D}" destId="{DD1A8C17-AB8B-4CDA-9C06-E3F6B80DFAB1}" srcOrd="0" destOrd="0" presId="urn:microsoft.com/office/officeart/2005/8/layout/hList1"/>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50E80871-61F1-42A4-AAF9-3D6FE3D44A24}" type="presOf" srcId="{37820C6F-2839-48A4-95ED-EBDFE872E9B1}" destId="{95E674E6-30C0-4846-A33C-8435093FF952}"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030BEFA5-F361-4328-951F-CB80F059289B}" type="presOf" srcId="{7DEA8A1D-B9FF-44AA-B42C-06D817B609F8}" destId="{D5B1C811-7FFB-4E90-B609-AF3320FECF06}" srcOrd="0" destOrd="0" presId="urn:microsoft.com/office/officeart/2005/8/layout/hList1"/>
    <dgm:cxn modelId="{C3B2B8A9-83E4-4B90-9B8C-86EE34AD3CCF}" type="presOf" srcId="{617AE38B-731F-4729-B28F-C30C3037C6EF}" destId="{6E98D618-F8FC-4C90-851C-0B5A61F1FAD0}"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2F4A38EE-B43C-4181-A31E-13C6B403FBA7}" type="presOf" srcId="{300B28D7-2FDD-447A-8655-1C4703F07E1D}" destId="{DD1A8C17-AB8B-4CDA-9C06-E3F6B80DFAB1}" srcOrd="0" destOrd="1"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游戏，视频，社交，电子邮件，购物，网店，</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网银，无现金支付，数字钱包，数字货币，</a:t>
          </a:r>
          <a:r>
            <a:rPr lang="en-US" altLang="en-US"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应用和服务</a:t>
          </a: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互连结构，交换技术，</a:t>
          </a:r>
        </a:p>
        <a:p>
          <a:pPr marL="171450" lvl="1" indent="-171450" algn="l" defTabSz="800100">
            <a:lnSpc>
              <a:spcPct val="90000"/>
            </a:lnSpc>
            <a:spcBef>
              <a:spcPct val="0"/>
            </a:spcBef>
            <a:spcAft>
              <a:spcPct val="15000"/>
            </a:spcAft>
            <a:buChar char="•"/>
          </a:pPr>
          <a:r>
            <a:rPr lang="en-US" altLang="zh-CN" sz="1800" b="1" kern="1200" dirty="0">
              <a:latin typeface="微软雅黑" panose="020B0503020204020204" pitchFamily="34" charset="-122"/>
              <a:ea typeface="微软雅黑" panose="020B0503020204020204" pitchFamily="34" charset="-122"/>
            </a:rPr>
            <a:t>TCP/IP </a:t>
          </a:r>
          <a:r>
            <a:rPr lang="zh-CN" altLang="en-US" sz="1800" b="1" kern="1200" dirty="0">
              <a:latin typeface="微软雅黑" panose="020B0503020204020204" pitchFamily="34" charset="-122"/>
              <a:ea typeface="微软雅黑" panose="020B0503020204020204" pitchFamily="34" charset="-122"/>
            </a:rPr>
            <a:t>体系结构与协议，</a:t>
          </a:r>
          <a:r>
            <a:rPr lang="en-US" altLang="zh-CN"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工作原理</a:t>
          </a: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费用</a:t>
          </a: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标准化</a:t>
          </a: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质量</a:t>
          </a: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可靠性</a:t>
          </a: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chemeClr val="tx1"/>
              </a:solidFill>
              <a:latin typeface="微软雅黑" panose="020B0503020204020204" pitchFamily="34" charset="-122"/>
              <a:ea typeface="微软雅黑" panose="020B0503020204020204" pitchFamily="34" charset="-122"/>
            </a:rPr>
            <a:t>管理和维护</a:t>
          </a: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可扩展性和可升级性</a:t>
          </a: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bwMode="white">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法律上的 </a:t>
          </a:r>
          <a:r>
            <a:rPr lang="en-US" altLang="en-US" sz="2000" b="1" kern="1200" dirty="0">
              <a:latin typeface="微软雅黑" panose="020B0503020204020204" pitchFamily="34" charset="-122"/>
              <a:ea typeface="微软雅黑" panose="020B0503020204020204" pitchFamily="34" charset="-122"/>
            </a:rPr>
            <a:t>(de jure)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bwMode="white">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但并没有得到市场的认可。</a:t>
          </a:r>
        </a:p>
      </dsp:txBody>
      <dsp:txXfrm>
        <a:off x="0" y="720548"/>
        <a:ext cx="4963885" cy="629280"/>
      </dsp:txXfrm>
    </dsp:sp>
    <dsp:sp modelId="{533E5313-0390-4A3E-9304-2F63C7C13FAF}">
      <dsp:nvSpPr>
        <dsp:cNvPr id="0" name=""/>
        <dsp:cNvSpPr/>
      </dsp:nvSpPr>
      <dsp:spPr bwMode="white">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事实上的 </a:t>
          </a:r>
          <a:r>
            <a:rPr lang="en-US" altLang="en-US" sz="2000" b="1" kern="1200" dirty="0">
              <a:latin typeface="微软雅黑" panose="020B0503020204020204" pitchFamily="34" charset="-122"/>
              <a:ea typeface="微软雅黑" panose="020B0503020204020204" pitchFamily="34" charset="-122"/>
            </a:rPr>
            <a:t>(de facto)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bwMode="white">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获得了最广泛的应用。</a:t>
          </a: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文字描述：便于人来阅读和理解。</a:t>
          </a: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000066"/>
              </a:solidFill>
              <a:latin typeface="微软雅黑" panose="020B0503020204020204" pitchFamily="34" charset="-122"/>
              <a:ea typeface="微软雅黑" panose="020B0503020204020204" pitchFamily="34" charset="-122"/>
            </a:rPr>
            <a:t>程序代码：让计算机能够理解。</a:t>
          </a: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bwMode="white">
        <a:xfrm>
          <a:off x="803805" y="582892"/>
          <a:ext cx="2089122"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各层之间是独立的。</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灵活性好。</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结构上可分割开。</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易于实现和维护</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能促进标准化工作。</a:t>
          </a:r>
        </a:p>
      </dsp:txBody>
      <dsp:txXfrm>
        <a:off x="803805" y="582892"/>
        <a:ext cx="2089122" cy="1617856"/>
      </dsp:txXfrm>
    </dsp:sp>
    <dsp:sp modelId="{CB7DDDF6-2C8B-4B30-A06C-1EA5DB141FBA}">
      <dsp:nvSpPr>
        <dsp:cNvPr id="0" name=""/>
        <dsp:cNvSpPr/>
      </dsp:nvSpPr>
      <dsp:spPr bwMode="white">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1"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其实现保证了能够向上一层提供服务。</a:t>
          </a: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对上面的服务用户是透明的。 </a:t>
          </a: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是“水平的”</a:t>
          </a: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上面的服务用户只能看见服务，无法看见下面的协议。</a:t>
          </a:r>
        </a:p>
      </dsp:txBody>
      <dsp:txXfrm>
        <a:off x="4316452" y="1473698"/>
        <a:ext cx="2965312" cy="667932"/>
      </dsp:txXfrm>
    </dsp:sp>
    <dsp:sp modelId="{55CE1C91-58A7-4FD4-86EE-26622EF07DF3}">
      <dsp:nvSpPr>
        <dsp:cNvPr id="0" name=""/>
        <dsp:cNvSpPr/>
      </dsp:nvSpPr>
      <dsp:spPr>
        <a:xfrm>
          <a:off x="4102870" y="498115"/>
          <a:ext cx="208083" cy="2036980"/>
        </a:xfrm>
        <a:custGeom>
          <a:avLst/>
          <a:gdLst/>
          <a:ahLst/>
          <a:cxnLst/>
          <a:rect l="0" t="0" r="0" b="0"/>
          <a:pathLst>
            <a:path>
              <a:moveTo>
                <a:pt x="0" y="0"/>
              </a:moveTo>
              <a:lnTo>
                <a:pt x="0" y="2036980"/>
              </a:lnTo>
              <a:lnTo>
                <a:pt x="208083"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53"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是“垂直的”</a:t>
          </a:r>
        </a:p>
      </dsp:txBody>
      <dsp:txXfrm>
        <a:off x="4325507"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bwMode="white">
        <a:xfrm>
          <a:off x="31" y="8094"/>
          <a:ext cx="3056109" cy="66242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连通性 </a:t>
          </a:r>
          <a:r>
            <a:rPr lang="en-US" altLang="en-US" sz="1800" b="1" kern="1200" dirty="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8094"/>
        <a:ext cx="3056109" cy="662425"/>
      </dsp:txXfrm>
    </dsp:sp>
    <dsp:sp modelId="{95E3CB40-70C8-4251-9371-65AB16983D1B}">
      <dsp:nvSpPr>
        <dsp:cNvPr id="0" name=""/>
        <dsp:cNvSpPr/>
      </dsp:nvSpPr>
      <dsp:spPr bwMode="white">
        <a:xfrm>
          <a:off x="0" y="671624"/>
          <a:ext cx="3056109" cy="209306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使上网用户之间可以非常便捷、非常经济地交换各种信息。</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好像这些用户终端都彼此直接连通一样。</a:t>
          </a:r>
        </a:p>
      </dsp:txBody>
      <dsp:txXfrm>
        <a:off x="0" y="671624"/>
        <a:ext cx="3056109" cy="2093062"/>
      </dsp:txXfrm>
    </dsp:sp>
    <dsp:sp modelId="{40C4515B-BD55-4381-85FB-4FE091B3440E}">
      <dsp:nvSpPr>
        <dsp:cNvPr id="0" name=""/>
        <dsp:cNvSpPr/>
      </dsp:nvSpPr>
      <dsp:spPr bwMode="white">
        <a:xfrm>
          <a:off x="3483996" y="8094"/>
          <a:ext cx="3056109" cy="662425"/>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资源共享 </a:t>
          </a:r>
          <a:r>
            <a:rPr lang="en-US" altLang="en-US" sz="1800" b="1" kern="1200" dirty="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8094"/>
        <a:ext cx="3056109" cy="662425"/>
      </dsp:txXfrm>
    </dsp:sp>
    <dsp:sp modelId="{91A65E31-AD27-4BEE-B472-DF1900C7D724}">
      <dsp:nvSpPr>
        <dsp:cNvPr id="0" name=""/>
        <dsp:cNvSpPr/>
      </dsp:nvSpPr>
      <dsp:spPr bwMode="white">
        <a:xfrm>
          <a:off x="3483996" y="671624"/>
          <a:ext cx="3056109" cy="2093062"/>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实现信息共享、软件共享、硬件共享。</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由于网络的存在，这些资源好像就在用户身边一样地方便使用。</a:t>
          </a:r>
        </a:p>
      </dsp:txBody>
      <dsp:txXfrm>
        <a:off x="3483996" y="671624"/>
        <a:ext cx="3056109" cy="2093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bwMode="white">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互联网</a:t>
          </a:r>
        </a:p>
      </dsp:txBody>
      <dsp:txXfrm>
        <a:off x="2291204" y="815101"/>
        <a:ext cx="1052037" cy="1052037"/>
      </dsp:txXfrm>
    </dsp:sp>
    <dsp:sp modelId="{CE8AFE2D-2AC2-45F0-88B8-B2568168C3FF}">
      <dsp:nvSpPr>
        <dsp:cNvPr id="0" name=""/>
        <dsp:cNvSpPr/>
      </dsp:nvSpPr>
      <dsp:spPr bwMode="white">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工业</a:t>
          </a:r>
        </a:p>
      </dsp:txBody>
      <dsp:txXfrm>
        <a:off x="2554213" y="109207"/>
        <a:ext cx="526018" cy="526018"/>
      </dsp:txXfrm>
    </dsp:sp>
    <dsp:sp modelId="{670A9751-EDA7-44BE-84F6-DA052AFC6D1C}">
      <dsp:nvSpPr>
        <dsp:cNvPr id="0" name=""/>
        <dsp:cNvSpPr/>
      </dsp:nvSpPr>
      <dsp:spPr bwMode="white">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农业</a:t>
          </a:r>
        </a:p>
      </dsp:txBody>
      <dsp:txXfrm>
        <a:off x="3239331" y="392992"/>
        <a:ext cx="526018" cy="526018"/>
      </dsp:txXfrm>
    </dsp:sp>
    <dsp:sp modelId="{242A4B1B-E8FC-49C8-BFF1-60EED0B2A276}">
      <dsp:nvSpPr>
        <dsp:cNvPr id="0" name=""/>
        <dsp:cNvSpPr/>
      </dsp:nvSpPr>
      <dsp:spPr bwMode="white">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教育</a:t>
          </a:r>
        </a:p>
      </dsp:txBody>
      <dsp:txXfrm>
        <a:off x="3523116" y="1078110"/>
        <a:ext cx="526018" cy="526018"/>
      </dsp:txXfrm>
    </dsp:sp>
    <dsp:sp modelId="{C0A173BA-2876-4F61-AAD1-FA50AD3DFDD0}">
      <dsp:nvSpPr>
        <dsp:cNvPr id="0" name=""/>
        <dsp:cNvSpPr/>
      </dsp:nvSpPr>
      <dsp:spPr bwMode="white">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医疗</a:t>
          </a:r>
        </a:p>
      </dsp:txBody>
      <dsp:txXfrm>
        <a:off x="3239331" y="1763228"/>
        <a:ext cx="526018" cy="526018"/>
      </dsp:txXfrm>
    </dsp:sp>
    <dsp:sp modelId="{D951B7E8-AF72-41D8-8F8D-E56CFF2EB951}">
      <dsp:nvSpPr>
        <dsp:cNvPr id="0" name=""/>
        <dsp:cNvSpPr/>
      </dsp:nvSpPr>
      <dsp:spPr bwMode="white">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商业</a:t>
          </a:r>
        </a:p>
      </dsp:txBody>
      <dsp:txXfrm>
        <a:off x="2554213" y="2047013"/>
        <a:ext cx="526018" cy="526018"/>
      </dsp:txXfrm>
    </dsp:sp>
    <dsp:sp modelId="{2343D8A9-7AEC-4D40-8773-498EA64A78FE}">
      <dsp:nvSpPr>
        <dsp:cNvPr id="0" name=""/>
        <dsp:cNvSpPr/>
      </dsp:nvSpPr>
      <dsp:spPr bwMode="white">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交通</a:t>
          </a:r>
        </a:p>
      </dsp:txBody>
      <dsp:txXfrm>
        <a:off x="1869095" y="1763228"/>
        <a:ext cx="526018" cy="526018"/>
      </dsp:txXfrm>
    </dsp:sp>
    <dsp:sp modelId="{4B8ABBE8-E9C9-4F6B-9525-8C9A18414CDE}">
      <dsp:nvSpPr>
        <dsp:cNvPr id="0" name=""/>
        <dsp:cNvSpPr/>
      </dsp:nvSpPr>
      <dsp:spPr bwMode="white">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bwMode="white">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政务</a:t>
          </a: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传播病毒</a:t>
          </a: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窃取：数据，钱财等</a:t>
          </a: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散布谣言</a:t>
          </a: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不良信息</a:t>
          </a: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欺诈</a:t>
          </a: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网瘾</a:t>
          </a: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en-US" altLang="zh-CN" sz="1600" b="1" kern="120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bwMode="white">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1969 – 1990</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从单个网络 </a:t>
          </a:r>
          <a:r>
            <a:rPr lang="en-US" altLang="en-US" sz="1800" b="1" kern="1200" dirty="0">
              <a:latin typeface="微软雅黑" panose="020B0503020204020204" pitchFamily="34" charset="-122"/>
              <a:ea typeface="微软雅黑" panose="020B0503020204020204" pitchFamily="34" charset="-122"/>
            </a:rPr>
            <a:t>ARPANET </a:t>
          </a:r>
          <a:r>
            <a:rPr lang="zh-CN" altLang="en-US" sz="1800" b="1" kern="1200" dirty="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bwMode="white">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1985 – 1993</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bwMode="white">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1993 –</a:t>
          </a:r>
          <a:r>
            <a:rPr lang="en-US" altLang="zh-CN" sz="1800" b="1" kern="1200" dirty="0">
              <a:solidFill>
                <a:srgbClr val="CC00CC"/>
              </a:solidFill>
              <a:latin typeface="微软雅黑" panose="020B0503020204020204" pitchFamily="34" charset="-122"/>
              <a:ea typeface="微软雅黑" panose="020B0503020204020204" pitchFamily="34" charset="-122"/>
            </a:rPr>
            <a:t> </a:t>
          </a:r>
          <a:r>
            <a:rPr lang="zh-CN" altLang="en-US" sz="1800" b="1" kern="1200" dirty="0">
              <a:solidFill>
                <a:srgbClr val="CC00CC"/>
              </a:solidFill>
              <a:latin typeface="微软雅黑" panose="020B0503020204020204" pitchFamily="34" charset="-122"/>
              <a:ea typeface="微软雅黑" panose="020B0503020204020204" pitchFamily="34" charset="-122"/>
            </a:rPr>
            <a:t>现在</a:t>
          </a:r>
          <a:endParaRPr lang="en-US" altLang="zh-CN" sz="1800" b="1" kern="1200" dirty="0">
            <a:solidFill>
              <a:srgbClr val="CC00CC"/>
            </a:solidFill>
            <a:latin typeface="微软雅黑" panose="020B0503020204020204" pitchFamily="34" charset="-122"/>
            <a:ea typeface="微软雅黑" panose="020B0503020204020204" pitchFamily="34" charset="-122"/>
          </a:endParaRPr>
        </a:p>
        <a:p>
          <a:pPr marL="0" lvl="0" indent="0" algn="l" defTabSz="800100">
            <a:lnSpc>
              <a:spcPts val="2800"/>
            </a:lnSpc>
            <a:spcBef>
              <a:spcPct val="0"/>
            </a:spcBef>
            <a:spcAft>
              <a:spcPts val="0"/>
            </a:spcAft>
            <a:buNone/>
          </a:pPr>
          <a:r>
            <a:rPr lang="zh-CN" altLang="zh-CN" sz="1800" b="1" kern="1200" dirty="0">
              <a:latin typeface="微软雅黑" panose="020B0503020204020204" pitchFamily="34" charset="-122"/>
              <a:ea typeface="微软雅黑" panose="020B0503020204020204" pitchFamily="34" charset="-122"/>
            </a:rPr>
            <a:t>全球范围的多层次</a:t>
          </a:r>
          <a:r>
            <a:rPr lang="en-US" altLang="zh-CN" sz="1800" b="1" kern="1200" dirty="0">
              <a:latin typeface="微软雅黑" panose="020B0503020204020204" pitchFamily="34" charset="-122"/>
              <a:ea typeface="微软雅黑" panose="020B0503020204020204" pitchFamily="34" charset="-122"/>
            </a:rPr>
            <a:t> ISP </a:t>
          </a:r>
          <a:r>
            <a:rPr lang="zh-CN" altLang="zh-CN" sz="1800" b="1" kern="1200" dirty="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bwMode="white">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客户</a:t>
          </a:r>
          <a:r>
            <a:rPr lang="en-US" altLang="zh-CN" sz="1800" b="1" kern="1200" dirty="0">
              <a:latin typeface="微软雅黑" panose="020B0503020204020204" pitchFamily="34" charset="-122"/>
              <a:ea typeface="微软雅黑" panose="020B0503020204020204" pitchFamily="34" charset="-122"/>
            </a:rPr>
            <a:t>/</a:t>
          </a:r>
          <a:r>
            <a:rPr lang="zh-CN" altLang="en-US" sz="1800" b="1" kern="1200" dirty="0">
              <a:latin typeface="微软雅黑" panose="020B0503020204020204" pitchFamily="34" charset="-122"/>
              <a:ea typeface="微软雅黑" panose="020B0503020204020204" pitchFamily="34" charset="-122"/>
            </a:rPr>
            <a:t>服务器方式</a:t>
          </a:r>
          <a:endParaRPr lang="en-US" altLang="zh-CN" sz="1800" b="1" kern="1200" dirty="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bwMode="white">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Client / Server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C/S </a:t>
          </a:r>
          <a:r>
            <a:rPr lang="zh-CN" altLang="en-US" sz="1800" b="1" kern="1200" dirty="0">
              <a:latin typeface="微软雅黑" panose="020B0503020204020204" pitchFamily="34" charset="-122"/>
              <a:ea typeface="微软雅黑" panose="020B0503020204020204" pitchFamily="34" charset="-122"/>
            </a:rPr>
            <a:t>方式</a:t>
          </a:r>
        </a:p>
      </dsp:txBody>
      <dsp:txXfrm>
        <a:off x="32" y="725399"/>
        <a:ext cx="3092733" cy="1098000"/>
      </dsp:txXfrm>
    </dsp:sp>
    <dsp:sp modelId="{FD082DEC-BD21-4E00-AA12-CC0ED5CBCB32}">
      <dsp:nvSpPr>
        <dsp:cNvPr id="0" name=""/>
        <dsp:cNvSpPr/>
      </dsp:nvSpPr>
      <dsp:spPr bwMode="white">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对等方式</a:t>
          </a:r>
          <a:endParaRPr lang="en-US" altLang="zh-CN" sz="1800" b="1" kern="1200" dirty="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bwMode="white">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Peer to Peer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P2P </a:t>
          </a:r>
          <a:r>
            <a:rPr lang="zh-CN" altLang="en-US" sz="1800" b="1" kern="1200" dirty="0">
              <a:latin typeface="微软雅黑" panose="020B0503020204020204" pitchFamily="34" charset="-122"/>
              <a:ea typeface="微软雅黑" panose="020B0503020204020204" pitchFamily="34" charset="-122"/>
            </a:rPr>
            <a:t>方式</a:t>
          </a: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重要性能指标</a:t>
          </a: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速率</a:t>
          </a: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80000"/>
            </a:lnSpc>
            <a:spcBef>
              <a:spcPct val="0"/>
            </a:spcBef>
            <a:spcAft>
              <a:spcPts val="0"/>
            </a:spcAft>
            <a:buNone/>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带宽</a:t>
          </a: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吞吐率</a:t>
          </a: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时延</a:t>
          </a: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时延带宽积</a:t>
          </a: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往返</a:t>
          </a:r>
          <a:endParaRPr lang="en-US" altLang="zh-CN" sz="1400" b="1" kern="1200" dirty="0">
            <a:latin typeface="微软雅黑" panose="020B0503020204020204" pitchFamily="34" charset="-122"/>
            <a:ea typeface="微软雅黑" panose="020B0503020204020204" pitchFamily="34" charset="-122"/>
          </a:endParaRPr>
        </a:p>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时间</a:t>
          </a: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利用率</a:t>
          </a: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54664" y="-2634813"/>
          <a:ext cx="927071"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某个信号具有的</a:t>
          </a:r>
          <a:r>
            <a:rPr lang="zh-CN" altLang="en-US" sz="1600" b="1" kern="1200" dirty="0">
              <a:solidFill>
                <a:srgbClr val="0000FF"/>
              </a:solidFill>
              <a:latin typeface="微软雅黑" panose="020B0503020204020204" pitchFamily="34" charset="-122"/>
              <a:ea typeface="微软雅黑" panose="020B0503020204020204" pitchFamily="34" charset="-122"/>
            </a:rPr>
            <a:t>频带宽度。</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单位是</a:t>
          </a:r>
          <a:r>
            <a:rPr lang="zh-CN" altLang="en-US" sz="1600" b="1" kern="1200" dirty="0">
              <a:solidFill>
                <a:srgbClr val="0000FF"/>
              </a:solidFill>
              <a:latin typeface="微软雅黑" panose="020B0503020204020204" pitchFamily="34" charset="-122"/>
              <a:ea typeface="微软雅黑" panose="020B0503020204020204" pitchFamily="34" charset="-122"/>
            </a:rPr>
            <a:t>赫</a:t>
          </a:r>
          <a:r>
            <a:rPr lang="zh-CN" altLang="en-US" sz="1600" b="1" kern="1200" dirty="0">
              <a:latin typeface="微软雅黑" panose="020B0503020204020204" pitchFamily="34" charset="-122"/>
              <a:ea typeface="微软雅黑" panose="020B0503020204020204" pitchFamily="34" charset="-122"/>
            </a:rPr>
            <a:t>（或千赫、兆赫、吉赫等）。</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某信道允许通过的信号频带范围称为该</a:t>
          </a:r>
          <a:r>
            <a:rPr lang="zh-CN" altLang="en-US" sz="1600" b="1" kern="1200" dirty="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a:latin typeface="微软雅黑" panose="020B0503020204020204" pitchFamily="34" charset="-122"/>
              <a:ea typeface="微软雅黑" panose="020B0503020204020204" pitchFamily="34" charset="-122"/>
            </a:rPr>
            <a:t>（或通频带）。</a:t>
          </a:r>
        </a:p>
      </dsp:txBody>
      <dsp:txXfrm rot="-5400000">
        <a:off x="1303073" y="162034"/>
        <a:ext cx="6384997" cy="836559"/>
      </dsp:txXfrm>
    </dsp:sp>
    <dsp:sp modelId="{12490A3D-6938-465D-B09D-05FD246C6E9E}">
      <dsp:nvSpPr>
        <dsp:cNvPr id="0" name=""/>
        <dsp:cNvSpPr/>
      </dsp:nvSpPr>
      <dsp:spPr>
        <a:xfrm>
          <a:off x="109362" y="894"/>
          <a:ext cx="1193710" cy="115883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频域</a:t>
          </a:r>
        </a:p>
      </dsp:txBody>
      <dsp:txXfrm>
        <a:off x="165932" y="57464"/>
        <a:ext cx="1080570" cy="1045699"/>
      </dsp:txXfrm>
    </dsp:sp>
    <dsp:sp modelId="{4EADB46F-8684-4B72-97FE-D18AEB647819}">
      <dsp:nvSpPr>
        <dsp:cNvPr id="0" name=""/>
        <dsp:cNvSpPr/>
      </dsp:nvSpPr>
      <dsp:spPr>
        <a:xfrm rot="5400000">
          <a:off x="3914911" y="-1436989"/>
          <a:ext cx="1176286" cy="648740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a:solidFill>
                <a:srgbClr val="0000FF"/>
              </a:solidFill>
              <a:latin typeface="微软雅黑" panose="020B0503020204020204" pitchFamily="34" charset="-122"/>
              <a:ea typeface="微软雅黑" panose="020B0503020204020204" pitchFamily="34" charset="-122"/>
            </a:rPr>
            <a:t>“最高数据率”。</a:t>
          </a:r>
          <a:r>
            <a:rPr lang="zh-CN" altLang="en-US" sz="1600" b="1" kern="1200" dirty="0">
              <a:latin typeface="微软雅黑" panose="020B0503020204020204" pitchFamily="34" charset="-122"/>
              <a:ea typeface="微软雅黑" panose="020B0503020204020204" pitchFamily="34" charset="-122"/>
            </a:rPr>
            <a:t>单位就是数据率的单位 </a:t>
          </a:r>
          <a:r>
            <a:rPr lang="en-US" altLang="en-US" sz="1600" b="1" kern="1200" dirty="0">
              <a:latin typeface="微软雅黑" panose="020B0503020204020204" pitchFamily="34" charset="-122"/>
              <a:ea typeface="微软雅黑" panose="020B0503020204020204" pitchFamily="34" charset="-122"/>
            </a:rPr>
            <a:t>bit/s</a:t>
          </a:r>
          <a:r>
            <a:rPr lang="zh-CN" altLang="en-US" sz="1600" b="1" kern="1200" dirty="0">
              <a:latin typeface="微软雅黑" panose="020B0503020204020204" pitchFamily="34" charset="-122"/>
              <a:ea typeface="微软雅黑" panose="020B0503020204020204" pitchFamily="34" charset="-122"/>
            </a:rPr>
            <a:t>。</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例：计算机</a:t>
          </a:r>
          <a:r>
            <a:rPr lang="en-US" altLang="zh-CN" sz="1600" b="1" kern="1200" dirty="0">
              <a:latin typeface="微软雅黑" panose="020B0503020204020204" pitchFamily="34" charset="-122"/>
              <a:ea typeface="微软雅黑" panose="020B0503020204020204" pitchFamily="34" charset="-122"/>
            </a:rPr>
            <a:t>100Mbps</a:t>
          </a:r>
          <a:r>
            <a:rPr lang="zh-CN" altLang="en-US" sz="1600" b="1" kern="1200" dirty="0">
              <a:latin typeface="微软雅黑" panose="020B0503020204020204" pitchFamily="34" charset="-122"/>
              <a:ea typeface="微软雅黑" panose="020B0503020204020204" pitchFamily="34" charset="-122"/>
            </a:rPr>
            <a:t>接入网络，指的是计算机能以</a:t>
          </a:r>
          <a:r>
            <a:rPr lang="en-US" altLang="zh-CN" sz="1600" b="1" kern="1200" dirty="0">
              <a:latin typeface="微软雅黑" panose="020B0503020204020204" pitchFamily="34" charset="-122"/>
              <a:ea typeface="微软雅黑" panose="020B0503020204020204" pitchFamily="34" charset="-122"/>
            </a:rPr>
            <a:t>100Mbps</a:t>
          </a:r>
          <a:r>
            <a:rPr lang="zh-CN" altLang="en-US" sz="1600" b="1" kern="1200" dirty="0">
              <a:latin typeface="微软雅黑" panose="020B0503020204020204" pitchFamily="34" charset="-122"/>
              <a:ea typeface="微软雅黑" panose="020B0503020204020204" pitchFamily="34" charset="-122"/>
            </a:rPr>
            <a:t>速率向信道注入</a:t>
          </a:r>
          <a:r>
            <a:rPr lang="en-US" altLang="zh-CN" sz="1600" b="1" kern="1200" dirty="0">
              <a:latin typeface="微软雅黑" panose="020B0503020204020204" pitchFamily="34" charset="-122"/>
              <a:ea typeface="微软雅黑" panose="020B0503020204020204" pitchFamily="34" charset="-122"/>
            </a:rPr>
            <a:t>bit</a:t>
          </a:r>
          <a:r>
            <a:rPr lang="zh-CN" altLang="en-US" sz="1600" b="1" kern="1200" dirty="0">
              <a:latin typeface="微软雅黑" panose="020B0503020204020204" pitchFamily="34" charset="-122"/>
              <a:ea typeface="微软雅黑" panose="020B0503020204020204" pitchFamily="34" charset="-122"/>
            </a:rPr>
            <a:t>流。</a:t>
          </a:r>
        </a:p>
      </dsp:txBody>
      <dsp:txXfrm rot="-5400000">
        <a:off x="1259352" y="1275992"/>
        <a:ext cx="6429982" cy="1061442"/>
      </dsp:txXfrm>
    </dsp:sp>
    <dsp:sp modelId="{90C011AE-3F91-416D-B2FD-433B35EC17A6}">
      <dsp:nvSpPr>
        <dsp:cNvPr id="0" name=""/>
        <dsp:cNvSpPr/>
      </dsp:nvSpPr>
      <dsp:spPr>
        <a:xfrm>
          <a:off x="109362" y="1192804"/>
          <a:ext cx="1192545" cy="115883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时域</a:t>
          </a:r>
        </a:p>
      </dsp:txBody>
      <dsp:txXfrm>
        <a:off x="165932" y="1249374"/>
        <a:ext cx="1079405" cy="10456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bwMode="white">
        <a:xfrm>
          <a:off x="29" y="3808"/>
          <a:ext cx="2848570" cy="52746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信道利用率</a:t>
          </a:r>
        </a:p>
      </dsp:txBody>
      <dsp:txXfrm>
        <a:off x="29" y="3808"/>
        <a:ext cx="2848570" cy="527464"/>
      </dsp:txXfrm>
    </dsp:sp>
    <dsp:sp modelId="{DD1A8C17-AB8B-4CDA-9C06-E3F6B80DFAB1}">
      <dsp:nvSpPr>
        <dsp:cNvPr id="0" name=""/>
        <dsp:cNvSpPr/>
      </dsp:nvSpPr>
      <dsp:spPr bwMode="white">
        <a:xfrm>
          <a:off x="29" y="531272"/>
          <a:ext cx="2848570" cy="208619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某信道有百分之几的时间是被利用的（即有数据通过）。</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完全空闲的信道的利用率是零。</a:t>
          </a:r>
        </a:p>
      </dsp:txBody>
      <dsp:txXfrm>
        <a:off x="29" y="531272"/>
        <a:ext cx="2848570" cy="2086199"/>
      </dsp:txXfrm>
    </dsp:sp>
    <dsp:sp modelId="{95E674E6-30C0-4846-A33C-8435093FF952}">
      <dsp:nvSpPr>
        <dsp:cNvPr id="0" name=""/>
        <dsp:cNvSpPr/>
      </dsp:nvSpPr>
      <dsp:spPr bwMode="white">
        <a:xfrm>
          <a:off x="3247399" y="3808"/>
          <a:ext cx="2848570" cy="52746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网络利用率</a:t>
          </a:r>
        </a:p>
      </dsp:txBody>
      <dsp:txXfrm>
        <a:off x="3247399" y="3808"/>
        <a:ext cx="2848570" cy="527464"/>
      </dsp:txXfrm>
    </dsp:sp>
    <dsp:sp modelId="{D5B1C811-7FFB-4E90-B609-AF3320FECF06}">
      <dsp:nvSpPr>
        <dsp:cNvPr id="0" name=""/>
        <dsp:cNvSpPr/>
      </dsp:nvSpPr>
      <dsp:spPr bwMode="white">
        <a:xfrm>
          <a:off x="3247399" y="531272"/>
          <a:ext cx="2848570" cy="208619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全网络的信道利用率的加权平均值。</a:t>
          </a:r>
        </a:p>
      </dsp:txBody>
      <dsp:txXfrm>
        <a:off x="3247399" y="531272"/>
        <a:ext cx="2848570"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t>2024-2-24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45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46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48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49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50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52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55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56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71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1CD96A-A6EF-4B0B-9885-C22D65D2CD20}" type="slidenum">
              <a:rPr lang="zh-CN" altLang="en-US" smtClean="0"/>
              <a:t>76</a:t>
            </a:fld>
            <a:endParaRPr lang="zh-CN" altLang="en-US"/>
          </a:p>
        </p:txBody>
      </p:sp>
    </p:spTree>
    <p:extLst>
      <p:ext uri="{BB962C8B-B14F-4D97-AF65-F5344CB8AC3E}">
        <p14:creationId xmlns:p14="http://schemas.microsoft.com/office/powerpoint/2010/main" val="122651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78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82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90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91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96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109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114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118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119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125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152</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t>158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1CD96A-A6EF-4B0B-9885-C22D65D2CD20}" type="slidenum">
              <a:rPr lang="zh-CN" altLang="en-US" smtClean="0"/>
              <a:t>29</a:t>
            </a:fld>
            <a:endParaRPr lang="zh-CN" altLang="en-US"/>
          </a:p>
        </p:txBody>
      </p:sp>
    </p:spTree>
    <p:extLst>
      <p:ext uri="{BB962C8B-B14F-4D97-AF65-F5344CB8AC3E}">
        <p14:creationId xmlns:p14="http://schemas.microsoft.com/office/powerpoint/2010/main" val="187207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t>2024-2-24</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t>2024-2-24</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t>2024-2-24</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t>2024-2-24</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t>2024-2-24</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t>2024-2-24</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t>2024-2-24</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t>2024-2-24</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t>2024-2-24</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t>2024-2-24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t>2024-2-24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375031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3512820" y="168275"/>
            <a:ext cx="122682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fr-FR"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1</a:t>
            </a:r>
            <a:r>
              <a:rPr lang="zh-CN" altLang="fr-FR" sz="1100" b="1" dirty="0">
                <a:solidFill>
                  <a:srgbClr val="0070C0"/>
                </a:solidFill>
                <a:latin typeface="微软雅黑" panose="020B0503020204020204" pitchFamily="34" charset="-122"/>
                <a:ea typeface="微软雅黑" panose="020B0503020204020204" pitchFamily="34" charset="-122"/>
              </a:rPr>
              <a:t>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概述</a:t>
            </a:r>
          </a:p>
        </p:txBody>
      </p:sp>
      <p:sp>
        <p:nvSpPr>
          <p:cNvPr id="1032" name="椭圆 11"/>
          <p:cNvSpPr>
            <a:spLocks noChangeArrowheads="1"/>
          </p:cNvSpPr>
          <p:nvPr userDrawn="1"/>
        </p:nvSpPr>
        <p:spPr bwMode="auto">
          <a:xfrm>
            <a:off x="3750628"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4824730" y="301625"/>
            <a:ext cx="431927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4739883"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2" name="Line 3"/>
          <p:cNvSpPr>
            <a:spLocks noChangeShapeType="1"/>
          </p:cNvSpPr>
          <p:nvPr userDrawn="1"/>
        </p:nvSpPr>
        <p:spPr bwMode="auto">
          <a:xfrm flipV="1">
            <a:off x="0" y="4763770"/>
            <a:ext cx="9144000" cy="2349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29" name="Line 3"/>
          <p:cNvSpPr>
            <a:spLocks noChangeShapeType="1"/>
          </p:cNvSpPr>
          <p:nvPr userDrawn="1"/>
        </p:nvSpPr>
        <p:spPr bwMode="auto">
          <a:xfrm>
            <a:off x="0" y="301625"/>
            <a:ext cx="366014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1" name="Rectangle 5"/>
          <p:cNvSpPr>
            <a:spLocks noChangeArrowheads="1"/>
          </p:cNvSpPr>
          <p:nvPr userDrawn="1"/>
        </p:nvSpPr>
        <p:spPr bwMode="auto">
          <a:xfrm>
            <a:off x="3746500" y="168275"/>
            <a:ext cx="8699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fr-FR"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1</a:t>
            </a:r>
            <a:r>
              <a:rPr lang="zh-CN" altLang="en-US" sz="1100" b="1">
                <a:solidFill>
                  <a:srgbClr val="0070C0"/>
                </a:solidFill>
                <a:latin typeface="微软雅黑" panose="020B0503020204020204" pitchFamily="34" charset="-122"/>
                <a:ea typeface="微软雅黑" panose="020B0503020204020204" pitchFamily="34" charset="-122"/>
              </a:rPr>
              <a:t>章</a:t>
            </a:r>
            <a:r>
              <a:rPr lang="en-US" altLang="zh-CN" sz="1100" b="1">
                <a:solidFill>
                  <a:srgbClr val="0070C0"/>
                </a:solidFill>
                <a:latin typeface="微软雅黑" panose="020B0503020204020204" pitchFamily="34" charset="-122"/>
                <a:ea typeface="微软雅黑" panose="020B0503020204020204" pitchFamily="34" charset="-122"/>
              </a:rPr>
              <a:t> </a:t>
            </a:r>
            <a:r>
              <a:rPr lang="zh-CN" altLang="en-US" sz="1100" b="1">
                <a:solidFill>
                  <a:srgbClr val="0070C0"/>
                </a:solidFill>
                <a:latin typeface="微软雅黑" panose="020B0503020204020204" pitchFamily="34" charset="-122"/>
                <a:ea typeface="微软雅黑" panose="020B0503020204020204" pitchFamily="34" charset="-122"/>
              </a:rPr>
              <a:t>概述</a:t>
            </a:r>
          </a:p>
        </p:txBody>
      </p:sp>
      <p:sp>
        <p:nvSpPr>
          <p:cNvPr id="1032" name="椭圆 11"/>
          <p:cNvSpPr>
            <a:spLocks noChangeArrowheads="1"/>
          </p:cNvSpPr>
          <p:nvPr userDrawn="1"/>
        </p:nvSpPr>
        <p:spPr bwMode="auto">
          <a:xfrm>
            <a:off x="3660458" y="25495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4702810" y="301625"/>
            <a:ext cx="444119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462280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2" name="Line 3"/>
          <p:cNvSpPr>
            <a:spLocks noChangeShapeType="1"/>
          </p:cNvSpPr>
          <p:nvPr userDrawn="1"/>
        </p:nvSpPr>
        <p:spPr bwMode="auto">
          <a:xfrm flipV="1">
            <a:off x="-403860" y="4821555"/>
            <a:ext cx="9689465" cy="3175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6"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375031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3512820" y="168275"/>
            <a:ext cx="122682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fr-FR" sz="1100" b="1" dirty="0">
                <a:solidFill>
                  <a:srgbClr val="0070C0"/>
                </a:solidFill>
                <a:latin typeface="微软雅黑" panose="020B0503020204020204" pitchFamily="34" charset="-122"/>
                <a:ea typeface="微软雅黑" panose="020B0503020204020204" pitchFamily="34" charset="-122"/>
              </a:rPr>
              <a:t>第一章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概述</a:t>
            </a:r>
          </a:p>
        </p:txBody>
      </p:sp>
      <p:sp>
        <p:nvSpPr>
          <p:cNvPr id="1032" name="椭圆 11"/>
          <p:cNvSpPr>
            <a:spLocks noChangeArrowheads="1"/>
          </p:cNvSpPr>
          <p:nvPr userDrawn="1"/>
        </p:nvSpPr>
        <p:spPr bwMode="auto">
          <a:xfrm>
            <a:off x="3750628"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4824730" y="301625"/>
            <a:ext cx="431927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4739883"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2" name="Line 3"/>
          <p:cNvSpPr>
            <a:spLocks noChangeShapeType="1"/>
          </p:cNvSpPr>
          <p:nvPr userDrawn="1"/>
        </p:nvSpPr>
        <p:spPr bwMode="auto">
          <a:xfrm flipV="1">
            <a:off x="0" y="4763770"/>
            <a:ext cx="9144000" cy="2349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375031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3512820" y="168275"/>
            <a:ext cx="122682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fr-FR"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1</a:t>
            </a:r>
            <a:r>
              <a:rPr lang="zh-CN" altLang="fr-FR" sz="1100" b="1" dirty="0">
                <a:solidFill>
                  <a:srgbClr val="0070C0"/>
                </a:solidFill>
                <a:latin typeface="微软雅黑" panose="020B0503020204020204" pitchFamily="34" charset="-122"/>
                <a:ea typeface="微软雅黑" panose="020B0503020204020204" pitchFamily="34" charset="-122"/>
              </a:rPr>
              <a:t>章</a:t>
            </a:r>
            <a:r>
              <a:rPr lang="en-US" altLang="zh-CN" sz="1100" b="1" dirty="0">
                <a:solidFill>
                  <a:srgbClr val="0070C0"/>
                </a:solidFill>
                <a:latin typeface="微软雅黑" panose="020B0503020204020204" pitchFamily="34" charset="-122"/>
                <a:ea typeface="微软雅黑" panose="020B0503020204020204" pitchFamily="34" charset="-122"/>
              </a:rPr>
              <a:t> </a:t>
            </a:r>
            <a:r>
              <a:rPr lang="zh-CN" altLang="en-US" sz="1100" b="1" dirty="0">
                <a:solidFill>
                  <a:srgbClr val="0070C0"/>
                </a:solidFill>
                <a:latin typeface="微软雅黑" panose="020B0503020204020204" pitchFamily="34" charset="-122"/>
                <a:ea typeface="微软雅黑" panose="020B0503020204020204" pitchFamily="34" charset="-122"/>
              </a:rPr>
              <a:t>概述</a:t>
            </a:r>
          </a:p>
        </p:txBody>
      </p:sp>
      <p:sp>
        <p:nvSpPr>
          <p:cNvPr id="1032" name="椭圆 11"/>
          <p:cNvSpPr>
            <a:spLocks noChangeArrowheads="1"/>
          </p:cNvSpPr>
          <p:nvPr userDrawn="1"/>
        </p:nvSpPr>
        <p:spPr bwMode="auto">
          <a:xfrm>
            <a:off x="3750628"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4824730" y="301625"/>
            <a:ext cx="4319270" cy="6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4739883" y="25495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2" name="Line 3"/>
          <p:cNvSpPr>
            <a:spLocks noChangeShapeType="1"/>
          </p:cNvSpPr>
          <p:nvPr userDrawn="1"/>
        </p:nvSpPr>
        <p:spPr bwMode="auto">
          <a:xfrm flipV="1">
            <a:off x="0" y="4763770"/>
            <a:ext cx="9144000" cy="2349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40.png"/><Relationship Id="rId4" Type="http://schemas.openxmlformats.org/officeDocument/2006/relationships/oleObject" Target="../embeddings/oleObject2.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wm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49.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9.wmf"/><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计算机网络（第 8 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dirty="0">
                <a:solidFill>
                  <a:schemeClr val="bg1"/>
                </a:solidFill>
                <a:latin typeface="微软雅黑" panose="020B0503020204020204" pitchFamily="34" charset="-122"/>
                <a:ea typeface="微软雅黑" panose="020B0503020204020204"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anose="020B0503020204020204" pitchFamily="34" charset="-122"/>
                <a:ea typeface="微软雅黑" panose="020B0503020204020204"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互联网定义</a:t>
            </a: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gn="just">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互联网，特指 </a:t>
            </a:r>
            <a:r>
              <a:rPr lang="en-US" altLang="zh-CN" sz="2000" b="1" dirty="0">
                <a:latin typeface="微软雅黑" panose="020B0503020204020204" pitchFamily="34" charset="-122"/>
                <a:ea typeface="微软雅黑" panose="020B0503020204020204" pitchFamily="34" charset="-122"/>
              </a:rPr>
              <a:t>Internet</a:t>
            </a:r>
            <a:r>
              <a:rPr lang="zh-CN" altLang="en-US" sz="2000" b="1" dirty="0">
                <a:latin typeface="微软雅黑" panose="020B0503020204020204" pitchFamily="34" charset="-122"/>
                <a:ea typeface="微软雅黑" panose="020B0503020204020204" pitchFamily="34" charset="-122"/>
              </a:rPr>
              <a:t>，它起源于美国，是由数量极大的各种计算机网络互连起来而形成的一个互连网络。它采用 </a:t>
            </a:r>
            <a:r>
              <a:rPr lang="en-US" altLang="zh-CN" sz="2000" b="1" dirty="0">
                <a:solidFill>
                  <a:srgbClr val="FF0000"/>
                </a:solidFill>
                <a:latin typeface="微软雅黑" panose="020B0503020204020204" pitchFamily="34" charset="-122"/>
                <a:ea typeface="微软雅黑" panose="020B0503020204020204" pitchFamily="34" charset="-122"/>
              </a:rPr>
              <a:t>TCP/IP </a:t>
            </a:r>
            <a:r>
              <a:rPr lang="zh-CN" altLang="en-US" sz="2000" b="1" dirty="0">
                <a:solidFill>
                  <a:srgbClr val="FF0000"/>
                </a:solidFill>
                <a:latin typeface="微软雅黑" panose="020B0503020204020204" pitchFamily="34" charset="-122"/>
                <a:ea typeface="微软雅黑" panose="020B0503020204020204" pitchFamily="34" charset="-122"/>
              </a:rPr>
              <a:t>协议族</a:t>
            </a:r>
            <a:r>
              <a:rPr lang="zh-CN" altLang="en-US" sz="2000" b="1" dirty="0">
                <a:latin typeface="微软雅黑" panose="020B0503020204020204" pitchFamily="34" charset="-122"/>
                <a:ea typeface="微软雅黑" panose="020B0503020204020204" pitchFamily="34" charset="-122"/>
              </a:rPr>
              <a:t>作为通信规则，是一个覆盖全球、实现全球范围内</a:t>
            </a:r>
            <a:r>
              <a:rPr lang="zh-CN" altLang="en-US" sz="2000" b="1" dirty="0">
                <a:solidFill>
                  <a:srgbClr val="FF0000"/>
                </a:solidFill>
                <a:latin typeface="微软雅黑" panose="020B0503020204020204" pitchFamily="34" charset="-122"/>
                <a:ea typeface="微软雅黑" panose="020B0503020204020204" pitchFamily="34" charset="-122"/>
              </a:rPr>
              <a:t>连通性和资源共享</a:t>
            </a:r>
            <a:r>
              <a:rPr lang="zh-CN" altLang="en-US" sz="2000" b="1" dirty="0">
                <a:latin typeface="微软雅黑" panose="020B0503020204020204" pitchFamily="34" charset="-122"/>
                <a:ea typeface="微软雅黑" panose="020B0503020204020204" pitchFamily="34" charset="-122"/>
              </a:rPr>
              <a:t>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a:solidFill>
                  <a:srgbClr val="0000CC"/>
                </a:solidFill>
                <a:latin typeface="微软雅黑" panose="020B0503020204020204" pitchFamily="34" charset="-122"/>
                <a:ea typeface="微软雅黑" panose="020B0503020204020204" pitchFamily="34" charset="-122"/>
              </a:rPr>
              <a:t>问题：信道利用率越高越好吗？</a:t>
            </a: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根据排队论，当某信道的利用率增大时，时延会迅速增加。</a:t>
            </a:r>
          </a:p>
        </p:txBody>
      </p:sp>
      <p:sp>
        <p:nvSpPr>
          <p:cNvPr id="4" name="文本占位符 3"/>
          <p:cNvSpPr>
            <a:spLocks noGrp="1"/>
          </p:cNvSpPr>
          <p:nvPr>
            <p:ph type="body" sz="quarter" idx="11"/>
          </p:nvPr>
        </p:nvSpPr>
        <p:spPr/>
        <p:txBody>
          <a:bodyPr/>
          <a:lstStyle/>
          <a:p>
            <a:r>
              <a:rPr lang="zh-CN" altLang="en-US" dirty="0"/>
              <a:t>时延与网络利用率的关系</a:t>
            </a:r>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D</a:t>
            </a:r>
            <a:r>
              <a:rPr lang="en-US" altLang="zh-CN" sz="1600" b="1" baseline="-25000" dirty="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：网络空闲时的时延。</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：网络在当前的时延。</a:t>
            </a:r>
            <a:endParaRPr lang="en-US" altLang="zh-CN" sz="1600" b="1" dirty="0">
              <a:latin typeface="微软雅黑" panose="020B0503020204020204" pitchFamily="34" charset="-122"/>
              <a:ea typeface="微软雅黑" panose="020B0503020204020204" pitchFamily="34" charset="-122"/>
            </a:endParaRPr>
          </a:p>
          <a:p>
            <a:pPr marL="357505" indent="-357505">
              <a:lnSpc>
                <a:spcPts val="2400"/>
              </a:lnSpc>
            </a:pPr>
            <a:r>
              <a:rPr lang="en-US" altLang="zh-CN" sz="1600" b="1" dirty="0">
                <a:latin typeface="微软雅黑" panose="020B0503020204020204" pitchFamily="34" charset="-122"/>
                <a:ea typeface="微软雅黑" panose="020B0503020204020204" pitchFamily="34" charset="-122"/>
              </a:rPr>
              <a:t>U</a:t>
            </a:r>
            <a:r>
              <a:rPr lang="zh-CN" altLang="en-US" sz="1600" b="1" dirty="0">
                <a:latin typeface="微软雅黑" panose="020B0503020204020204" pitchFamily="34" charset="-122"/>
                <a:ea typeface="微软雅黑" panose="020B0503020204020204" pitchFamily="34" charset="-122"/>
              </a:rPr>
              <a:t>：网络当前的利用率，数值在 </a:t>
            </a:r>
            <a:r>
              <a:rPr lang="en-US" altLang="zh-CN" sz="1600" b="1" dirty="0">
                <a:latin typeface="微软雅黑" panose="020B0503020204020204" pitchFamily="34" charset="-122"/>
                <a:ea typeface="微软雅黑" panose="020B0503020204020204" pitchFamily="34" charset="-122"/>
              </a:rPr>
              <a:t>0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之间。</a:t>
            </a:r>
            <a:endParaRPr lang="en-US" altLang="zh-CN" sz="16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D</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66"/>
                    </a:solidFill>
                    <a:latin typeface="微软雅黑" panose="020B0503020204020204" pitchFamily="34" charset="-122"/>
                    <a:ea typeface="微软雅黑" panose="020B0503020204020204" pitchFamily="34" charset="-122"/>
                  </a:rPr>
                  <a:t>时延 </a:t>
                </a:r>
                <a:r>
                  <a:rPr lang="en-US" altLang="zh-CN" sz="1200" b="1" i="1" dirty="0">
                    <a:solidFill>
                      <a:srgbClr val="000066"/>
                    </a:solidFill>
                    <a:latin typeface="微软雅黑" panose="020B0503020204020204" pitchFamily="34" charset="-122"/>
                    <a:ea typeface="微软雅黑" panose="020B0503020204020204"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66"/>
                    </a:solidFill>
                    <a:latin typeface="微软雅黑" panose="020B0503020204020204" pitchFamily="34" charset="-122"/>
                    <a:ea typeface="微软雅黑" panose="020B0503020204020204" pitchFamily="34" charset="-122"/>
                  </a:rPr>
                  <a:t>利用率 </a:t>
                </a:r>
                <a:r>
                  <a:rPr lang="en-US" altLang="zh-CN" sz="1200" b="1" i="1">
                    <a:solidFill>
                      <a:srgbClr val="000066"/>
                    </a:solidFill>
                    <a:latin typeface="微软雅黑" panose="020B0503020204020204" pitchFamily="34" charset="-122"/>
                    <a:ea typeface="微软雅黑" panose="020B0503020204020204"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1</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0</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i="1">
                    <a:solidFill>
                      <a:srgbClr val="000066"/>
                    </a:solidFill>
                    <a:latin typeface="微软雅黑" panose="020B0503020204020204" pitchFamily="34" charset="-122"/>
                    <a:ea typeface="微软雅黑" panose="020B0503020204020204" pitchFamily="34" charset="-122"/>
                  </a:rPr>
                  <a:t>D</a:t>
                </a:r>
                <a:r>
                  <a:rPr lang="en-US" altLang="zh-CN" sz="1200" b="1" baseline="-25000">
                    <a:solidFill>
                      <a:srgbClr val="000066"/>
                    </a:solidFill>
                    <a:latin typeface="微软雅黑" panose="020B0503020204020204" pitchFamily="34" charset="-122"/>
                    <a:ea typeface="微软雅黑" panose="020B0503020204020204" pitchFamily="34" charset="-122"/>
                  </a:rPr>
                  <a:t>0</a:t>
                </a:r>
                <a:endParaRPr lang="en-US" altLang="zh-CN" sz="1200" b="1" i="1" baseline="-25000">
                  <a:solidFill>
                    <a:srgbClr val="000066"/>
                  </a:solidFill>
                  <a:latin typeface="微软雅黑" panose="020B0503020204020204" pitchFamily="34" charset="-122"/>
                  <a:ea typeface="微软雅黑" panose="020B0503020204020204"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rPr>
                  <a:t>时延急剧增大</a:t>
                </a:r>
                <a:endParaRPr lang="zh-CN" altLang="en-US" sz="1200" b="1" i="1" dirty="0">
                  <a:solidFill>
                    <a:schemeClr val="bg1"/>
                  </a:solidFill>
                  <a:latin typeface="微软雅黑" panose="020B0503020204020204" pitchFamily="34" charset="-122"/>
                  <a:ea typeface="微软雅黑" panose="020B0503020204020204"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anose="020B0503020204020204" pitchFamily="34" charset="-122"/>
                <a:ea typeface="微软雅黑" panose="020B0503020204020204" pitchFamily="34" charset="-122"/>
              </a:rPr>
              <a:t>当信道的利用率增大时，</a:t>
            </a:r>
            <a:endParaRPr lang="en-US" altLang="zh-CN" sz="1600" b="1" dirty="0">
              <a:latin typeface="微软雅黑" panose="020B0503020204020204" pitchFamily="34" charset="-122"/>
              <a:ea typeface="微软雅黑" panose="020B0503020204020204" pitchFamily="34" charset="-122"/>
            </a:endParaRPr>
          </a:p>
          <a:p>
            <a:pPr algn="ctr">
              <a:lnSpc>
                <a:spcPts val="2400"/>
              </a:lnSpc>
            </a:pPr>
            <a:r>
              <a:rPr lang="zh-CN" altLang="en-US" sz="1600" b="1" dirty="0">
                <a:latin typeface="微软雅黑" panose="020B0503020204020204" pitchFamily="34" charset="-122"/>
                <a:ea typeface="微软雅黑" panose="020B0503020204020204" pitchFamily="34" charset="-122"/>
              </a:rPr>
              <a:t>该信道引起的时延迅速增加。</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这些非性能特征与性能指标有很大的关系。</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必须有一条传送数据的通路。</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发起方必须激活通路。</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要告诉网络如何识别接收方。</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(4)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发起方要清楚对方是否已开机，且与网络连接正常。</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(5)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发起方要清楚对方是否准备好接收和存储文件。</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(6) </a:t>
              </a:r>
              <a:r>
                <a:rPr lang="zh-CN" altLang="en-US" sz="1600" b="1" dirty="0">
                  <a:solidFill>
                    <a:srgbClr val="000066"/>
                  </a:solidFill>
                  <a:latin typeface="微软雅黑" panose="020B0503020204020204" pitchFamily="34" charset="-122"/>
                  <a:ea typeface="微软雅黑" panose="020B0503020204020204" pitchFamily="34" charset="-122"/>
                </a:rPr>
                <a:t>若文件格式不兼容，要完成格式的转换。</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(7) </a:t>
              </a:r>
              <a:r>
                <a:rPr lang="zh-CN" altLang="en-US" sz="1600" b="1" dirty="0">
                  <a:solidFill>
                    <a:srgbClr val="000066"/>
                  </a:solidFill>
                  <a:latin typeface="微软雅黑" panose="020B0503020204020204" pitchFamily="34" charset="-122"/>
                  <a:ea typeface="微软雅黑" panose="020B0503020204020204" pitchFamily="34" charset="-122"/>
                </a:rPr>
                <a:t>要处理各种差错和意外事故，保证收到正确的文件。</a:t>
              </a: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个非常复杂的系统。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两台计算机要互相传送文件需解决很多问题</a:t>
            </a: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设计时提出了</a:t>
            </a:r>
            <a:r>
              <a:rPr lang="zh-CN" altLang="en-US" dirty="0">
                <a:solidFill>
                  <a:srgbClr val="0000FF"/>
                </a:solidFill>
              </a:rPr>
              <a:t>分层</a:t>
            </a:r>
            <a:r>
              <a:rPr lang="zh-CN" altLang="en-US" dirty="0"/>
              <a:t>的设计方法。</a:t>
            </a:r>
          </a:p>
          <a:p>
            <a:r>
              <a:rPr lang="zh-CN" altLang="en-US" dirty="0">
                <a:solidFill>
                  <a:srgbClr val="C00000"/>
                </a:solidFill>
              </a:rPr>
              <a:t>分层：</a:t>
            </a:r>
            <a:r>
              <a:rPr lang="zh-CN" altLang="en-US" dirty="0"/>
              <a:t>将庞大而复杂的问题，转化为若干较小的局部问题。</a:t>
            </a:r>
            <a:endParaRPr lang="en-US" altLang="zh-CN" dirty="0"/>
          </a:p>
          <a:p>
            <a:r>
              <a:rPr lang="en-US" altLang="zh-CN" dirty="0"/>
              <a:t>1974 </a:t>
            </a:r>
            <a:r>
              <a:rPr lang="zh-CN" altLang="en-US" dirty="0"/>
              <a:t>年，</a:t>
            </a:r>
            <a:r>
              <a:rPr lang="en-US" altLang="zh-CN" dirty="0"/>
              <a:t>IBM </a:t>
            </a:r>
            <a:r>
              <a:rPr lang="zh-CN" altLang="en-US" dirty="0"/>
              <a:t>按照分层的方法制定并提出了</a:t>
            </a:r>
            <a:r>
              <a:rPr lang="zh-CN" altLang="en-US" dirty="0">
                <a:solidFill>
                  <a:srgbClr val="C00000"/>
                </a:solidFill>
              </a:rPr>
              <a:t>系统网络体系结构 </a:t>
            </a:r>
            <a:r>
              <a:rPr lang="en-US" altLang="zh-CN" dirty="0">
                <a:solidFill>
                  <a:srgbClr val="C00000"/>
                </a:solidFill>
              </a:rPr>
              <a:t>SNA </a:t>
            </a:r>
            <a:r>
              <a:rPr lang="en-US" altLang="zh-CN" dirty="0"/>
              <a:t>(System Network Architecture)</a:t>
            </a:r>
            <a:r>
              <a:rPr lang="zh-CN" altLang="en-US" dirty="0"/>
              <a:t> 。</a:t>
            </a:r>
          </a:p>
          <a:p>
            <a:r>
              <a:rPr lang="zh-CN" altLang="en-US" dirty="0"/>
              <a:t>此后，其他一些公司也相继推出了具有不同名称的体系结构。</a:t>
            </a:r>
          </a:p>
          <a:p>
            <a:endParaRPr lang="en-US" altLang="zh-CN" dirty="0"/>
          </a:p>
        </p:txBody>
      </p:sp>
      <p:sp>
        <p:nvSpPr>
          <p:cNvPr id="2" name="文本占位符 1"/>
          <p:cNvSpPr>
            <a:spLocks noGrp="1"/>
          </p:cNvSpPr>
          <p:nvPr>
            <p:ph type="body" sz="quarter" idx="11"/>
          </p:nvPr>
        </p:nvSpPr>
        <p:spPr/>
        <p:txBody>
          <a:bodyPr/>
          <a:lstStyle/>
          <a:p>
            <a:r>
              <a:rPr lang="zh-CN" altLang="en-US" dirty="0"/>
              <a:t>提出了不同体系结构</a:t>
            </a:r>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但由于网络体系结构的不同，不同公司的设备很难互相连通。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ISO (</a:t>
            </a:r>
            <a:r>
              <a:rPr lang="zh-CN" altLang="en-US" dirty="0"/>
              <a:t>国际标准化组织</a:t>
            </a:r>
            <a:r>
              <a:rPr lang="en-US" altLang="zh-CN" dirty="0"/>
              <a:t>) </a:t>
            </a:r>
            <a:r>
              <a:rPr lang="zh-CN" altLang="en-US" dirty="0"/>
              <a:t>提出的 </a:t>
            </a:r>
            <a:r>
              <a:rPr lang="en-US" altLang="zh-CN" dirty="0">
                <a:solidFill>
                  <a:srgbClr val="C00000"/>
                </a:solidFill>
              </a:rPr>
              <a:t>OSI/RM</a:t>
            </a:r>
            <a:r>
              <a:rPr lang="en-US" altLang="zh-CN" dirty="0"/>
              <a:t> (Open Systems Interconnection Reference Model) </a:t>
            </a:r>
            <a:r>
              <a:rPr lang="zh-CN" altLang="en-US" dirty="0"/>
              <a:t>是使各种计算机在世界范围内互连成网的</a:t>
            </a:r>
            <a:r>
              <a:rPr lang="zh-CN" altLang="en-US" dirty="0">
                <a:solidFill>
                  <a:srgbClr val="C00000"/>
                </a:solidFill>
              </a:rPr>
              <a:t>标准框架。</a:t>
            </a:r>
            <a:endParaRPr lang="en-US" altLang="zh-CN" dirty="0">
              <a:solidFill>
                <a:srgbClr val="C00000"/>
              </a:solidFill>
            </a:endParaRPr>
          </a:p>
          <a:p>
            <a:r>
              <a:rPr lang="en-US" altLang="zh-CN" dirty="0"/>
              <a:t>OSI/RM </a:t>
            </a:r>
            <a:r>
              <a:rPr lang="zh-CN" altLang="en-US" dirty="0"/>
              <a:t>是个</a:t>
            </a:r>
            <a:r>
              <a:rPr lang="zh-CN" altLang="en-US" dirty="0">
                <a:solidFill>
                  <a:srgbClr val="C00000"/>
                </a:solidFill>
              </a:rPr>
              <a:t>抽象的概念。</a:t>
            </a:r>
            <a:endParaRPr lang="en-US" altLang="zh-CN" dirty="0">
              <a:solidFill>
                <a:srgbClr val="C00000"/>
              </a:solidFill>
            </a:endParaRPr>
          </a:p>
          <a:p>
            <a:r>
              <a:rPr lang="en-US" altLang="zh-CN" dirty="0"/>
              <a:t>1983</a:t>
            </a:r>
            <a:r>
              <a:rPr lang="zh-CN" altLang="en-US" dirty="0"/>
              <a:t>年，形成了著名的 </a:t>
            </a:r>
            <a:r>
              <a:rPr lang="en-US" altLang="zh-CN" dirty="0"/>
              <a:t>ISO 7498 </a:t>
            </a:r>
            <a:r>
              <a:rPr lang="zh-CN" altLang="en-US" dirty="0"/>
              <a:t>国际标准，即</a:t>
            </a:r>
            <a:r>
              <a:rPr lang="zh-CN" altLang="en-US" dirty="0">
                <a:solidFill>
                  <a:srgbClr val="C00000"/>
                </a:solidFill>
              </a:rPr>
              <a:t>七层协议的体系结构。</a:t>
            </a:r>
          </a:p>
        </p:txBody>
      </p:sp>
      <p:sp>
        <p:nvSpPr>
          <p:cNvPr id="3" name="文本占位符 2"/>
          <p:cNvSpPr>
            <a:spLocks noGrp="1"/>
          </p:cNvSpPr>
          <p:nvPr>
            <p:ph type="body" sz="quarter" idx="11"/>
          </p:nvPr>
        </p:nvSpPr>
        <p:spPr/>
        <p:txBody>
          <a:bodyPr/>
          <a:lstStyle/>
          <a:p>
            <a:r>
              <a:rPr lang="zh-CN" altLang="en-US" dirty="0"/>
              <a:t>国际标准：开放系统互连参考模型 </a:t>
            </a:r>
            <a:r>
              <a:rPr lang="en-US" altLang="zh-CN" dirty="0"/>
              <a:t>OSI/RM</a:t>
            </a:r>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a:solidFill>
                    <a:schemeClr val="bg1"/>
                  </a:solidFill>
                  <a:latin typeface="微软雅黑" panose="020B0503020204020204" pitchFamily="34" charset="-122"/>
                  <a:ea typeface="微软雅黑" panose="020B0503020204020204" pitchFamily="34" charset="-122"/>
                </a:rPr>
                <a:t>OSI </a:t>
              </a:r>
              <a:r>
                <a:rPr lang="zh-CN" altLang="en-US" b="1" dirty="0">
                  <a:solidFill>
                    <a:schemeClr val="bg1"/>
                  </a:solidFill>
                  <a:latin typeface="微软雅黑" panose="020B0503020204020204" pitchFamily="34" charset="-122"/>
                  <a:ea typeface="微软雅黑" panose="020B0503020204020204" pitchFamily="34" charset="-122"/>
                </a:rPr>
                <a:t>试图达到一种</a:t>
              </a:r>
              <a:r>
                <a:rPr lang="zh-CN" altLang="en-US" b="1" dirty="0">
                  <a:solidFill>
                    <a:srgbClr val="FFFF00"/>
                  </a:solidFill>
                  <a:latin typeface="微软雅黑" panose="020B0503020204020204" pitchFamily="34" charset="-122"/>
                  <a:ea typeface="微软雅黑" panose="020B0503020204020204" pitchFamily="34" charset="-122"/>
                </a:rPr>
                <a:t>理想境界：</a:t>
              </a:r>
              <a:r>
                <a:rPr lang="zh-CN" altLang="en-US" b="1" dirty="0">
                  <a:solidFill>
                    <a:schemeClr val="bg1"/>
                  </a:solidFill>
                  <a:latin typeface="微软雅黑" panose="020B0503020204020204" pitchFamily="34" charset="-122"/>
                  <a:ea typeface="微软雅黑" panose="020B0503020204020204" pitchFamily="34" charset="-122"/>
                </a:rPr>
                <a:t>全球计算机网络都遵循这个统一标准，因而全球的计算机将能够很方便地进行互连和交换数据。</a:t>
              </a: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基于 </a:t>
            </a:r>
            <a:r>
              <a:rPr lang="en-US" altLang="zh-CN" dirty="0">
                <a:solidFill>
                  <a:srgbClr val="0000FF"/>
                </a:solidFill>
              </a:rPr>
              <a:t>TCP/IP </a:t>
            </a:r>
            <a:r>
              <a:rPr lang="zh-CN" altLang="en-US" dirty="0">
                <a:solidFill>
                  <a:srgbClr val="0000FF"/>
                </a:solidFill>
              </a:rPr>
              <a:t>的互联网已抢先在全球相当大的范围成功地运行了。</a:t>
            </a:r>
            <a:endParaRPr lang="en-US" altLang="zh-CN" dirty="0">
              <a:solidFill>
                <a:srgbClr val="0000FF"/>
              </a:solidFill>
            </a:endParaRPr>
          </a:p>
          <a:p>
            <a:r>
              <a:rPr lang="en-US" altLang="zh-CN" dirty="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a:t>使得按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a:t>但 </a:t>
            </a:r>
            <a:r>
              <a:rPr lang="en-US" altLang="zh-CN" dirty="0"/>
              <a:t>ISO/OSI </a:t>
            </a:r>
            <a:r>
              <a:rPr lang="zh-CN" altLang="en-US" dirty="0"/>
              <a:t>失败了</a:t>
            </a:r>
            <a:endParaRPr lang="en-US" altLang="zh-C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，是为进行网络中的数据交换而建立的规则、标准或约定。</a:t>
            </a:r>
            <a:endParaRPr lang="en-US" altLang="zh-CN" dirty="0"/>
          </a:p>
          <a:p>
            <a:pPr>
              <a:lnSpc>
                <a:spcPts val="2800"/>
              </a:lnSpc>
            </a:pPr>
            <a:r>
              <a:rPr lang="zh-CN" altLang="en-US" dirty="0">
                <a:solidFill>
                  <a:srgbClr val="C00000"/>
                </a:solidFill>
              </a:rPr>
              <a:t>三个组成要素：</a:t>
            </a:r>
            <a:endParaRPr lang="en-US" altLang="zh-CN" dirty="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connection req.</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TCP connection reply.</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get plan.pdf</a:t>
              </a:r>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&lt; plan.pdf &gt;</a:t>
              </a:r>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a:solidFill>
                    <a:schemeClr val="bg1"/>
                  </a:solidFill>
                  <a:latin typeface="微软雅黑" panose="020B0503020204020204" pitchFamily="34" charset="-122"/>
                  <a:ea typeface="微软雅黑" panose="020B0503020204020204" pitchFamily="34" charset="-122"/>
                </a:rPr>
                <a:t>网络协议是计算机网络的不可缺少的组成部分。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互联网与互连网</a:t>
            </a:r>
          </a:p>
        </p:txBody>
      </p:sp>
      <p:graphicFrame>
        <p:nvGraphicFramePr>
          <p:cNvPr id="3" name="表格 2"/>
          <p:cNvGraphicFramePr>
            <a:graphicFrameLocks noGrp="1"/>
          </p:cNvGraphicFramePr>
          <p:nvPr>
            <p:custDataLst>
              <p:tags r:id="rId1"/>
            </p:custData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extLst>
                    <a:ext uri="{9D8B030D-6E8A-4147-A177-3AD203B41FA5}">
                      <a16:colId xmlns:a16="http://schemas.microsoft.com/office/drawing/2014/main" val="20000"/>
                    </a:ext>
                  </a:extLst>
                </a:gridCol>
                <a:gridCol w="4066930">
                  <a:extLst>
                    <a:ext uri="{9D8B030D-6E8A-4147-A177-3AD203B41FA5}">
                      <a16:colId xmlns:a16="http://schemas.microsoft.com/office/drawing/2014/main" val="20001"/>
                    </a:ext>
                  </a:extLst>
                </a:gridCol>
              </a:tblGrid>
              <a:tr h="385737">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356064">
                <a:tc gridSpan="2">
                  <a:txBody>
                    <a:bodyPr/>
                    <a:lstStyle/>
                    <a:p>
                      <a:pPr algn="ctr"/>
                      <a:r>
                        <a:rPr lang="zh-CN" altLang="en-US" sz="1800" b="1" dirty="0">
                          <a:solidFill>
                            <a:schemeClr val="tx1"/>
                          </a:solidFill>
                          <a:latin typeface="微软雅黑" panose="020B0503020204020204" pitchFamily="34" charset="-122"/>
                          <a:ea typeface="微软雅黑" panose="020B0503020204020204" pitchFamily="34" charset="-122"/>
                        </a:rPr>
                        <a:t>相似之处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网络的网络</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网络的网络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r h="356064">
                <a:tc gridSpan="2">
                  <a:txBody>
                    <a:bodyPr/>
                    <a:lstStyle/>
                    <a:p>
                      <a:pPr algn="ctr"/>
                      <a:r>
                        <a:rPr lang="zh-CN" altLang="en-US" sz="1800" b="1" kern="1200" dirty="0">
                          <a:solidFill>
                            <a:schemeClr val="tx1"/>
                          </a:solidFill>
                          <a:latin typeface="微软雅黑" panose="020B0503020204020204" pitchFamily="34" charset="-122"/>
                          <a:ea typeface="微软雅黑" panose="020B0503020204020204" pitchFamily="34" charset="-122"/>
                          <a:cs typeface="+mn-cs"/>
                        </a:rPr>
                        <a:t>不同之处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1145">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特指遵循 </a:t>
                      </a:r>
                      <a:r>
                        <a:rPr lang="en-US" altLang="zh-CN" sz="1600" b="1" dirty="0">
                          <a:solidFill>
                            <a:schemeClr val="bg1"/>
                          </a:solidFill>
                          <a:latin typeface="微软雅黑" panose="020B0503020204020204" pitchFamily="34" charset="-122"/>
                          <a:ea typeface="微软雅黑" panose="020B0503020204020204" pitchFamily="34" charset="-122"/>
                        </a:rPr>
                        <a:t>TCP/IP </a:t>
                      </a:r>
                      <a:r>
                        <a:rPr lang="zh-CN" altLang="en-US" sz="1600" b="1" dirty="0">
                          <a:solidFill>
                            <a:schemeClr val="bg1"/>
                          </a:solidFill>
                          <a:latin typeface="微软雅黑" panose="020B0503020204020204" pitchFamily="34" charset="-122"/>
                          <a:ea typeface="微软雅黑" panose="020B0503020204020204" pitchFamily="34" charset="-122"/>
                        </a:rPr>
                        <a:t>标准、利用路由器将各种计算机网络互连起来而形成的、一个覆盖全球的、特定的互连网</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泛指由多个不同类型计算机网络互连而成的网络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4"/>
                  </a:ext>
                </a:extLst>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使用 </a:t>
                      </a:r>
                      <a:r>
                        <a:rPr lang="en-US" altLang="zh-CN" sz="1600" b="1" dirty="0">
                          <a:solidFill>
                            <a:schemeClr val="bg1"/>
                          </a:solidFill>
                          <a:latin typeface="微软雅黑" panose="020B0503020204020204" pitchFamily="34" charset="-122"/>
                          <a:ea typeface="微软雅黑" panose="020B0503020204020204" pitchFamily="34" charset="-122"/>
                        </a:rPr>
                        <a:t>TCP/IP</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除 </a:t>
                      </a:r>
                      <a:r>
                        <a:rPr lang="en-US" altLang="zh-CN" sz="1600" b="1" dirty="0">
                          <a:solidFill>
                            <a:schemeClr val="tx1"/>
                          </a:solidFill>
                          <a:latin typeface="微软雅黑" panose="020B0503020204020204" pitchFamily="34" charset="-122"/>
                          <a:ea typeface="微软雅黑" panose="020B0503020204020204" pitchFamily="34" charset="-122"/>
                        </a:rPr>
                        <a:t>TCP/IP </a:t>
                      </a:r>
                      <a:r>
                        <a:rPr lang="zh-CN" altLang="en-US" sz="1600" b="1" dirty="0">
                          <a:solidFill>
                            <a:schemeClr val="tx1"/>
                          </a:solidFill>
                          <a:latin typeface="微软雅黑" panose="020B0503020204020204" pitchFamily="34" charset="-122"/>
                          <a:ea typeface="微软雅黑" panose="020B0503020204020204" pitchFamily="34" charset="-122"/>
                        </a:rPr>
                        <a:t>外，还可以使用其他协议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5"/>
                  </a:ext>
                </a:extLst>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是一个专用名词</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是一个通用名词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6"/>
                  </a:ext>
                </a:extLst>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互连网（</a:t>
            </a:r>
            <a:r>
              <a:rPr lang="en-US" altLang="zh-CN" sz="2000" b="1" dirty="0">
                <a:solidFill>
                  <a:srgbClr val="FF0000"/>
                </a:solidFill>
                <a:latin typeface="微软雅黑" panose="020B0503020204020204" pitchFamily="34" charset="-122"/>
                <a:ea typeface="微软雅黑" panose="020B0503020204020204" pitchFamily="34" charset="-122"/>
              </a:rPr>
              <a:t>i</a:t>
            </a:r>
            <a:r>
              <a:rPr lang="en-US" altLang="zh-CN" sz="2000" b="1" dirty="0">
                <a:solidFill>
                  <a:schemeClr val="tx1"/>
                </a:solidFill>
                <a:latin typeface="微软雅黑" panose="020B0503020204020204" pitchFamily="34" charset="-122"/>
                <a:ea typeface="微软雅黑" panose="020B0503020204020204" pitchFamily="34" charset="-122"/>
              </a:rPr>
              <a:t>nternet</a:t>
            </a:r>
            <a:r>
              <a:rPr lang="zh-CN" altLang="en-US" sz="2000" b="1" dirty="0">
                <a:solidFill>
                  <a:schemeClr val="tx1"/>
                </a:solidFill>
                <a:latin typeface="微软雅黑" panose="020B0503020204020204" pitchFamily="34" charset="-122"/>
                <a:ea typeface="微软雅黑" panose="020B0503020204020204" pitchFamily="34" charset="-122"/>
              </a:rPr>
              <a:t>）</a:t>
            </a: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互联网（</a:t>
            </a:r>
            <a:r>
              <a:rPr lang="en-US" altLang="zh-CN" sz="2000" b="1" dirty="0">
                <a:solidFill>
                  <a:srgbClr val="FF0000"/>
                </a:solidFill>
                <a:latin typeface="微软雅黑" panose="020B0503020204020204" pitchFamily="34" charset="-122"/>
                <a:ea typeface="微软雅黑" panose="020B0503020204020204" pitchFamily="34" charset="-122"/>
              </a:rPr>
              <a:t>I</a:t>
            </a:r>
            <a:r>
              <a:rPr lang="en-US" altLang="zh-CN" sz="2000" b="1" dirty="0">
                <a:solidFill>
                  <a:schemeClr val="tx1"/>
                </a:solidFill>
                <a:latin typeface="微软雅黑" panose="020B0503020204020204" pitchFamily="34" charset="-122"/>
                <a:ea typeface="微软雅黑" panose="020B0503020204020204" pitchFamily="34" charset="-122"/>
              </a:rPr>
              <a:t>nternet</a:t>
            </a:r>
            <a:r>
              <a:rPr lang="zh-CN" altLang="en-US" sz="2000" b="1" dirty="0">
                <a:solidFill>
                  <a:schemeClr val="tx1"/>
                </a:solidFill>
                <a:latin typeface="微软雅黑" panose="020B0503020204020204" pitchFamily="34" charset="-122"/>
                <a:ea typeface="微软雅黑" panose="020B0503020204020204" pitchFamily="34" charset="-122"/>
              </a:rPr>
              <a:t>）</a:t>
            </a:r>
          </a:p>
        </p:txBody>
      </p:sp>
      <p:sp>
        <p:nvSpPr>
          <p:cNvPr id="4" name="圆角矩形标注 3"/>
          <p:cNvSpPr/>
          <p:nvPr/>
        </p:nvSpPr>
        <p:spPr>
          <a:xfrm>
            <a:off x="7124700" y="1316990"/>
            <a:ext cx="1936115" cy="2630805"/>
          </a:xfrm>
          <a:prstGeom prst="wedgeRoundRectCallout">
            <a:avLst>
              <a:gd name="adj1" fmla="val -102869"/>
              <a:gd name="adj2" fmla="val 403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a:t>NULink IPX/SPX/NetBIOS Compatible Transpor...</a:t>
            </a:r>
          </a:p>
          <a:p>
            <a:pPr algn="just"/>
            <a:r>
              <a:rPr lang="en-US" altLang="zh-CN" sz="1200"/>
              <a:t>IPX 和 SPX 协议的实现，将用于NetWare 网络.</a:t>
            </a:r>
          </a:p>
          <a:p>
            <a:pPr algn="just"/>
            <a:endParaRPr lang="en-US" altLang="zh-CN" sz="1200"/>
          </a:p>
          <a:p>
            <a:pPr algn="just"/>
            <a:r>
              <a:rPr lang="en-US" altLang="zh-CN" sz="1200"/>
              <a:t>NWlink NetBIOS </a:t>
            </a:r>
          </a:p>
          <a:p>
            <a:pPr algn="just"/>
            <a:r>
              <a:rPr lang="en-US" altLang="zh-CN" sz="1200"/>
              <a:t>使用Novell NetBIOS 数据包在运行 Novell NetBIOS的NetWare 服务器和WINDOWS 计算机之间，或两个WINDOWS计算机之间得到传送。</a:t>
            </a:r>
            <a:r>
              <a:rPr lang="en-US" altLang="zh-CN"/>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4"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协议的两种形式</a:t>
            </a:r>
          </a:p>
        </p:txBody>
      </p:sp>
      <p:graphicFrame>
        <p:nvGraphicFramePr>
          <p:cNvPr id="8" name="内容占位符 7"/>
          <p:cNvGraphicFramePr>
            <a:graphicFrameLocks noGrp="1"/>
          </p:cNvGraphicFramePr>
          <p:nvPr>
            <p:ph sz="quarter" idx="10"/>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不论什么形式，都必须能够对网络上信息交换过程做出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ARPANET </a:t>
              </a:r>
              <a:r>
                <a:rPr lang="zh-CN" altLang="en-US" sz="2000" b="1" dirty="0">
                  <a:solidFill>
                    <a:schemeClr val="bg1"/>
                  </a:solidFill>
                  <a:latin typeface="微软雅黑" panose="020B0503020204020204" pitchFamily="34" charset="-122"/>
                  <a:ea typeface="微软雅黑" panose="020B0503020204020204" pitchFamily="34" charset="-122"/>
                </a:rPr>
                <a:t>的研制经验表明：对于非常复杂的计算机网络协议，其结构应该是</a:t>
              </a:r>
              <a:r>
                <a:rPr lang="zh-CN" altLang="en-US" sz="2000" b="1" dirty="0">
                  <a:solidFill>
                    <a:srgbClr val="FFFF00"/>
                  </a:solidFill>
                  <a:latin typeface="微软雅黑" panose="020B0503020204020204" pitchFamily="34" charset="-122"/>
                  <a:ea typeface="微软雅黑" panose="020B0503020204020204" pitchFamily="34" charset="-122"/>
                </a:rPr>
                <a:t>层次式</a:t>
              </a:r>
              <a:r>
                <a:rPr lang="zh-CN" altLang="en-US" sz="2000" b="1" dirty="0">
                  <a:solidFill>
                    <a:schemeClr val="bg1"/>
                  </a:solidFill>
                  <a:latin typeface="微软雅黑" panose="020B0503020204020204" pitchFamily="34" charset="-122"/>
                  <a:ea typeface="微软雅黑" panose="020B0503020204020204" pitchFamily="34" charset="-122"/>
                </a:rPr>
                <a:t>的。</a:t>
              </a:r>
            </a:p>
          </p:txBody>
        </p:sp>
      </p:grpSp>
      <p:sp>
        <p:nvSpPr>
          <p:cNvPr id="2" name="文本占位符 1"/>
          <p:cNvSpPr>
            <a:spLocks noGrp="1"/>
          </p:cNvSpPr>
          <p:nvPr>
            <p:ph type="body" sz="quarter" idx="11"/>
          </p:nvPr>
        </p:nvSpPr>
        <p:spPr/>
        <p:txBody>
          <a:bodyPr/>
          <a:lstStyle/>
          <a:p>
            <a:r>
              <a:rPr lang="zh-CN" altLang="en-US" dirty="0"/>
              <a:t>层次式协议结构</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1</a:t>
            </a:r>
            <a:r>
              <a:rPr lang="zh-CN" altLang="en-US" b="1" dirty="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3</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网络接入模块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负责做与网络接口细节有关的工作，并向上层提供接入和通信服务。</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FFFF00"/>
                  </a:solidFill>
                  <a:latin typeface="微软雅黑" panose="020B0503020204020204" pitchFamily="34" charset="-122"/>
                  <a:ea typeface="微软雅黑" panose="020B0503020204020204" pitchFamily="34" charset="-122"/>
                </a:rPr>
                <a:t>注意：每一层的功能应非常明确。</a:t>
              </a:r>
              <a:endParaRPr lang="en-US" altLang="zh-CN" sz="1600" b="1" dirty="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层数太少，就会使每一层的协议太复杂。</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层数太多，又会在描述和综合各层功能的系统工程任务时遇到较多的困难。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网络的体系结构 </a:t>
            </a:r>
            <a:r>
              <a:rPr lang="en-US" altLang="zh-CN" dirty="0"/>
              <a:t>(Network Architecture)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功能的精确定义（不涉及实现）。</a:t>
            </a:r>
          </a:p>
          <a:p>
            <a:r>
              <a:rPr lang="zh-CN" altLang="en-US" dirty="0">
                <a:solidFill>
                  <a:srgbClr val="0000FF"/>
                </a:solidFill>
              </a:rPr>
              <a:t>实现</a:t>
            </a:r>
            <a:r>
              <a:rPr lang="zh-CN" altLang="en-US" dirty="0"/>
              <a:t> </a:t>
            </a:r>
            <a:r>
              <a:rPr lang="en-US" altLang="zh-CN" dirty="0"/>
              <a:t>(implementation) </a:t>
            </a:r>
            <a:r>
              <a:rPr lang="zh-CN" altLang="en-US" dirty="0"/>
              <a:t>是遵循这种体系结构的前提下，用何种硬件或软件完成这些功能的问题。</a:t>
            </a:r>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体系结构是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通过应用进程间的交互来完成特定网络应用。</a:t>
            </a:r>
          </a:p>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协议：</a:t>
            </a:r>
            <a:r>
              <a:rPr lang="zh-CN" altLang="en-US" b="1" dirty="0">
                <a:solidFill>
                  <a:srgbClr val="000066"/>
                </a:solidFill>
                <a:latin typeface="微软雅黑" panose="020B0503020204020204" pitchFamily="34" charset="-122"/>
                <a:ea typeface="微软雅黑" panose="020B0503020204020204" pitchFamily="34" charset="-122"/>
              </a:rPr>
              <a:t>定义的是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例如：</a:t>
            </a:r>
            <a:r>
              <a:rPr lang="en-US" altLang="zh-CN" b="1" dirty="0">
                <a:solidFill>
                  <a:srgbClr val="000066"/>
                </a:solidFill>
                <a:latin typeface="微软雅黑" panose="020B0503020204020204" pitchFamily="34" charset="-122"/>
                <a:ea typeface="微软雅黑" panose="020B0503020204020204" pitchFamily="34" charset="-122"/>
              </a:rPr>
              <a:t>DNS</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HTTP</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互联网是什么？</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TCP (Transmission Control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报文段</a:t>
            </a: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UDP (User Datagram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为分组交换网上的不同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两个具体</a:t>
            </a:r>
            <a:r>
              <a:rPr lang="zh-CN" altLang="en-US" b="1" dirty="0">
                <a:solidFill>
                  <a:srgbClr val="0000FF"/>
                </a:solidFill>
                <a:latin typeface="微软雅黑" panose="020B0503020204020204" pitchFamily="34" charset="-122"/>
                <a:ea typeface="微软雅黑" panose="020B0503020204020204" pitchFamily="34" charset="-122"/>
              </a:rPr>
              <a:t>任务：</a:t>
            </a:r>
            <a:endParaRPr lang="en-US" altLang="zh-CN" b="1" dirty="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路由选择：</a:t>
            </a:r>
            <a:r>
              <a:rPr lang="zh-CN" altLang="en-US" sz="1600" b="1" dirty="0">
                <a:solidFill>
                  <a:srgbClr val="000066"/>
                </a:solidFill>
                <a:latin typeface="微软雅黑" panose="020B0503020204020204" pitchFamily="34" charset="-122"/>
                <a:ea typeface="微软雅黑" panose="020B0503020204020204" pitchFamily="34" charset="-122"/>
              </a:rPr>
              <a:t>通过一定的算法，在互联网中的每一个路由器上，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每一个路由器在接收到一个分组时，要依据转发表中指明的路径把分组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互联网使用的网络层协议是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网际协议 </a:t>
            </a:r>
            <a:r>
              <a:rPr lang="en-US" altLang="zh-CN" b="1" dirty="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 </a:t>
            </a:r>
            <a:r>
              <a:rPr lang="zh-CN" altLang="en-US" b="1" dirty="0">
                <a:solidFill>
                  <a:srgbClr val="000066"/>
                </a:solidFill>
                <a:latin typeface="微软雅黑" panose="020B0503020204020204" pitchFamily="34" charset="-122"/>
                <a:ea typeface="微软雅黑" panose="020B0503020204020204" pitchFamily="34" charset="-122"/>
              </a:rPr>
              <a:t>和许多种路由选择协议，因此互联网的网络层也叫做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FF"/>
                </a:solidFill>
                <a:latin typeface="微软雅黑" panose="020B0503020204020204" pitchFamily="34" charset="-122"/>
                <a:ea typeface="微软雅黑" panose="020B0503020204020204" pitchFamily="34" charset="-122"/>
              </a:rPr>
              <a:t>IP </a:t>
            </a:r>
            <a:r>
              <a:rPr lang="zh-CN" altLang="en-US" b="1" dirty="0">
                <a:solidFill>
                  <a:srgbClr val="0000FF"/>
                </a:solidFill>
                <a:latin typeface="微软雅黑" panose="020B0503020204020204" pitchFamily="34" charset="-122"/>
                <a:ea typeface="微软雅黑" panose="020B0503020204020204" pitchFamily="34" charset="-122"/>
              </a:rPr>
              <a:t>层。</a:t>
            </a:r>
            <a:endParaRPr lang="en-US" altLang="zh-CN" b="1" dirty="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IP </a:t>
            </a:r>
            <a:r>
              <a:rPr lang="zh-CN" altLang="en-US" b="1" dirty="0">
                <a:solidFill>
                  <a:srgbClr val="000066"/>
                </a:solidFill>
                <a:latin typeface="微软雅黑" panose="020B0503020204020204" pitchFamily="34" charset="-122"/>
                <a:ea typeface="微软雅黑" panose="020B0503020204020204" pitchFamily="34" charset="-122"/>
              </a:rPr>
              <a:t>协议分组也叫做 </a:t>
            </a:r>
            <a:r>
              <a:rPr lang="en-US" altLang="zh-CN" b="1" dirty="0">
                <a:solidFill>
                  <a:srgbClr val="C00000"/>
                </a:solidFill>
                <a:latin typeface="微软雅黑" panose="020B0503020204020204" pitchFamily="34" charset="-122"/>
                <a:ea typeface="微软雅黑" panose="020B0503020204020204" pitchFamily="34" charset="-122"/>
              </a:rPr>
              <a:t>IP </a:t>
            </a:r>
            <a:r>
              <a:rPr lang="zh-CN" altLang="en-US" b="1" dirty="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实现两个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a:solidFill>
                  <a:srgbClr val="000066"/>
                </a:solidFill>
                <a:latin typeface="微软雅黑" panose="020B0503020204020204" pitchFamily="34" charset="-122"/>
                <a:ea typeface="微软雅黑" panose="020B0503020204020204" pitchFamily="34" charset="-122"/>
              </a:rPr>
              <a:t>之间的</a:t>
            </a:r>
            <a:r>
              <a:rPr lang="zh-CN" altLang="en-US" b="1" dirty="0">
                <a:solidFill>
                  <a:srgbClr val="C00000"/>
                </a:solidFill>
                <a:latin typeface="微软雅黑" panose="020B0503020204020204" pitchFamily="34" charset="-122"/>
                <a:ea typeface="微软雅黑" panose="020B0503020204020204" pitchFamily="34" charset="-122"/>
              </a:rPr>
              <a:t>可靠通信。</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如发现有差错，就简单地</a:t>
            </a:r>
            <a:r>
              <a:rPr lang="zh-CN" altLang="en-US" b="1" dirty="0">
                <a:solidFill>
                  <a:srgbClr val="C00000"/>
                </a:solidFill>
                <a:latin typeface="微软雅黑" panose="020B0503020204020204" pitchFamily="34" charset="-122"/>
                <a:ea typeface="微软雅黑" panose="020B0503020204020204" pitchFamily="34" charset="-122"/>
              </a:rPr>
              <a:t>丢弃</a:t>
            </a:r>
            <a:r>
              <a:rPr lang="zh-CN" altLang="en-US" b="1" dirty="0">
                <a:solidFill>
                  <a:srgbClr val="000066"/>
                </a:solidFill>
                <a:latin typeface="微软雅黑" panose="020B0503020204020204" pitchFamily="34" charset="-122"/>
                <a:ea typeface="微软雅黑" panose="020B0503020204020204" pitchFamily="34" charset="-122"/>
              </a:rPr>
              <a:t>出错帧。</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如果需要改正出现的差错，就要采用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出现的差错。这种方法会使数据链路层协议复杂。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a:t>
            </a:r>
            <a:r>
              <a:rPr lang="zh-CN" altLang="en-US" b="1" dirty="0">
                <a:solidFill>
                  <a:srgbClr val="C00000"/>
                </a:solidFill>
                <a:latin typeface="微软雅黑" panose="020B0503020204020204" pitchFamily="34" charset="-122"/>
                <a:ea typeface="微软雅黑" panose="020B0503020204020204" pitchFamily="34" charset="-122"/>
              </a:rPr>
              <a:t>比特</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0 </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66"/>
                </a:solidFill>
                <a:latin typeface="微软雅黑" panose="020B0503020204020204" pitchFamily="34" charset="-122"/>
                <a:ea typeface="微软雅黑" panose="020B0503020204020204" pitchFamily="34" charset="-122"/>
              </a:rPr>
              <a:t>1</a:t>
            </a:r>
            <a:r>
              <a:rPr lang="zh-CN" altLang="en-US" b="1" dirty="0">
                <a:solidFill>
                  <a:srgbClr val="000066"/>
                </a:solidFill>
                <a:latin typeface="微软雅黑" panose="020B0503020204020204" pitchFamily="34" charset="-122"/>
                <a:ea typeface="微软雅黑" panose="020B0503020204020204" pitchFamily="34" charset="-122"/>
              </a:rPr>
              <a:t>）的传输。</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确定连接电缆的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a:solidFill>
                  <a:srgbClr val="0000FF"/>
                </a:solidFill>
                <a:latin typeface="微软雅黑" panose="020B0503020204020204" pitchFamily="34" charset="-122"/>
                <a:ea typeface="微软雅黑" panose="020B0503020204020204" pitchFamily="34" charset="-122"/>
              </a:rPr>
              <a:t>引脚</a:t>
            </a:r>
            <a:r>
              <a:rPr lang="zh-CN" altLang="en-US" b="1" dirty="0">
                <a:solidFill>
                  <a:srgbClr val="000066"/>
                </a:solidFill>
                <a:latin typeface="微软雅黑" panose="020B0503020204020204" pitchFamily="34" charset="-122"/>
                <a:ea typeface="微软雅黑" panose="020B0503020204020204" pitchFamily="34" charset="-122"/>
              </a:rPr>
              <a:t>，以及各引脚应如何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000066"/>
                </a:solidFill>
                <a:latin typeface="微软雅黑" panose="020B0503020204020204" pitchFamily="34" charset="-122"/>
                <a:ea typeface="微软雅黑" panose="020B0503020204020204" pitchFamily="34" charset="-122"/>
              </a:rPr>
              <a:t>传递信息所利用的一些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不在物理层协议之内，</a:t>
            </a:r>
            <a:r>
              <a:rPr lang="zh-CN" altLang="en-US" b="1" dirty="0">
                <a:solidFill>
                  <a:srgbClr val="000066"/>
                </a:solidFill>
                <a:latin typeface="微软雅黑" panose="020B0503020204020204" pitchFamily="34" charset="-122"/>
                <a:ea typeface="微软雅黑" panose="020B0503020204020204" pitchFamily="34" charset="-122"/>
              </a:rPr>
              <a:t>而是在物理层协议的下面。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互联网的 </a:t>
              </a:r>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个重要基本特点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1842717534"/>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a:latin typeface="微软雅黑" panose="020B0503020204020204" pitchFamily="34" charset="-122"/>
                <a:ea typeface="微软雅黑" panose="020B0503020204020204" pitchFamily="34" charset="-122"/>
              </a:rPr>
              <a:t>是 </a:t>
            </a:r>
            <a:r>
              <a:rPr lang="en-US" altLang="zh-CN" b="1" dirty="0">
                <a:latin typeface="微软雅黑" panose="020B0503020204020204" pitchFamily="34" charset="-122"/>
                <a:ea typeface="微软雅黑" panose="020B0503020204020204" pitchFamily="34" charset="-122"/>
              </a:rPr>
              <a:t>Internet </a:t>
            </a:r>
            <a:r>
              <a:rPr lang="zh-CN" altLang="en-US" b="1" dirty="0">
                <a:latin typeface="微软雅黑" panose="020B0503020204020204" pitchFamily="34" charset="-122"/>
                <a:ea typeface="微软雅黑" panose="020B0503020204020204" pitchFamily="34" charset="-122"/>
              </a:rPr>
              <a:t>提供许多服务的基础。</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互联网在生活中地位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已经融入人们的生活、工作、学习和交往。</a:t>
              </a: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已经成为社会最为重要的基础设施之一。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OSI </a:t>
            </a:r>
            <a:r>
              <a:rPr lang="zh-CN" altLang="en-US" dirty="0"/>
              <a:t>参考模型把对等层次之间传送的数据单位称为该层的</a:t>
            </a:r>
            <a:r>
              <a:rPr lang="zh-CN" altLang="en-US" dirty="0">
                <a:solidFill>
                  <a:srgbClr val="C00000"/>
                </a:solidFill>
              </a:rPr>
              <a:t>协议数据单元 </a:t>
            </a:r>
            <a:r>
              <a:rPr lang="en-US" altLang="zh-CN" dirty="0">
                <a:solidFill>
                  <a:srgbClr val="C00000"/>
                </a:solidFill>
              </a:rPr>
              <a:t>PDU</a:t>
            </a:r>
            <a:r>
              <a:rPr lang="en-US" altLang="zh-CN" dirty="0"/>
              <a:t> (Protocol Data Unit)</a:t>
            </a:r>
            <a:r>
              <a:rPr lang="zh-CN" altLang="en-US" dirty="0"/>
              <a:t>。</a:t>
            </a:r>
            <a:endParaRPr lang="en-US" altLang="zh-CN" dirty="0"/>
          </a:p>
          <a:p>
            <a:r>
              <a:rPr lang="zh-CN" altLang="en-US" dirty="0"/>
              <a:t>任何两个同样的层次把 </a:t>
            </a:r>
            <a:r>
              <a:rPr lang="en-US" altLang="zh-CN" dirty="0"/>
              <a:t>PDU </a:t>
            </a:r>
            <a:r>
              <a:rPr lang="zh-CN" altLang="en-US" dirty="0"/>
              <a:t>（即数据单元加上控制信息）通过水平虚线直接传递给对方。这就是所谓的</a:t>
            </a:r>
            <a:r>
              <a:rPr lang="zh-CN" altLang="en-US" dirty="0">
                <a:solidFill>
                  <a:srgbClr val="C00000"/>
                </a:solidFill>
              </a:rPr>
              <a:t>“对等层”</a:t>
            </a:r>
            <a:r>
              <a:rPr lang="zh-CN" altLang="en-US" dirty="0"/>
              <a:t>之间的通信。</a:t>
            </a:r>
          </a:p>
          <a:p>
            <a:endParaRPr lang="zh-CN" altLang="en-US" dirty="0"/>
          </a:p>
        </p:txBody>
      </p:sp>
      <p:sp>
        <p:nvSpPr>
          <p:cNvPr id="4" name="文本占位符 3"/>
          <p:cNvSpPr>
            <a:spLocks noGrp="1"/>
          </p:cNvSpPr>
          <p:nvPr>
            <p:ph type="body" sz="quarter" idx="11"/>
          </p:nvPr>
        </p:nvSpPr>
        <p:spPr/>
        <p:txBody>
          <a:bodyPr/>
          <a:lstStyle/>
          <a:p>
            <a:r>
              <a:rPr lang="zh-CN" altLang="en-US" dirty="0"/>
              <a:t>对等层与协议数据单元</a:t>
            </a:r>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a:t>：表示任何可发送或接收信息的硬件或软件进程。 </a:t>
            </a:r>
          </a:p>
          <a:p>
            <a:pPr>
              <a:lnSpc>
                <a:spcPts val="3300"/>
              </a:lnSpc>
              <a:buClr>
                <a:srgbClr val="0070C0"/>
              </a:buClr>
            </a:pPr>
            <a:r>
              <a:rPr lang="zh-CN" altLang="en-US" dirty="0">
                <a:solidFill>
                  <a:srgbClr val="C00000"/>
                </a:solidFill>
              </a:rPr>
              <a:t>协议：</a:t>
            </a:r>
            <a:r>
              <a:rPr lang="zh-CN" altLang="en-US" dirty="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a:t>注意：协议和服务在概念上是</a:t>
            </a:r>
            <a:r>
              <a:rPr lang="zh-CN" altLang="en-US" dirty="0">
                <a:solidFill>
                  <a:srgbClr val="FFFF00"/>
                </a:solidFill>
              </a:rPr>
              <a:t>不一样</a:t>
            </a:r>
            <a:r>
              <a:rPr lang="zh-CN" altLang="en-US" dirty="0"/>
              <a:t>的</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：新的经济形态</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3" name="内容占位符 2"/>
          <p:cNvSpPr>
            <a:spLocks noGrp="1"/>
          </p:cNvSpPr>
          <p:nvPr>
            <p:ph sz="quarter" idx="10"/>
          </p:nvPr>
        </p:nvSpPr>
        <p:spPr/>
        <p:txBody>
          <a:bodyPr/>
          <a:lstStyle/>
          <a:p>
            <a:r>
              <a:rPr lang="zh-CN" altLang="en-US" dirty="0"/>
              <a:t>指“互联网</a:t>
            </a:r>
            <a:r>
              <a:rPr lang="en-US" altLang="zh-CN" dirty="0"/>
              <a:t>+</a:t>
            </a:r>
            <a:r>
              <a:rPr lang="zh-CN" altLang="en-US" dirty="0"/>
              <a:t>各个传统行业”。</a:t>
            </a:r>
            <a:endParaRPr lang="en-US" altLang="zh-CN" dirty="0"/>
          </a:p>
          <a:p>
            <a:r>
              <a:rPr lang="zh-CN" altLang="en-US" dirty="0"/>
              <a:t>把互联网的创新成果深度融合于经济社会各领域。</a:t>
            </a:r>
            <a:endParaRPr lang="en-US" altLang="zh-CN" dirty="0"/>
          </a:p>
          <a:p>
            <a:endParaRPr lang="zh-CN" altLang="en-US" dirty="0"/>
          </a:p>
        </p:txBody>
      </p:sp>
      <p:graphicFrame>
        <p:nvGraphicFramePr>
          <p:cNvPr id="13" name="图示 12"/>
          <p:cNvGraphicFramePr/>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在同一系统中相邻两层的实体进行交互（即交换信息）</a:t>
            </a:r>
            <a:r>
              <a:rPr lang="en-US" altLang="zh-CN" dirty="0"/>
              <a:t> </a:t>
            </a:r>
            <a:r>
              <a:rPr lang="zh-CN" altLang="en-US" dirty="0"/>
              <a:t>的地方，通常称为</a:t>
            </a:r>
            <a:r>
              <a:rPr lang="zh-CN" altLang="en-US" dirty="0">
                <a:solidFill>
                  <a:srgbClr val="C00000"/>
                </a:solidFill>
              </a:rPr>
              <a:t>服务访问点 </a:t>
            </a:r>
            <a:r>
              <a:rPr lang="en-US" altLang="zh-CN" dirty="0">
                <a:solidFill>
                  <a:srgbClr val="C00000"/>
                </a:solidFill>
              </a:rPr>
              <a:t>SAP </a:t>
            </a:r>
            <a:r>
              <a:rPr lang="en-US" altLang="zh-CN" dirty="0"/>
              <a:t>(Service Access Point)</a:t>
            </a:r>
            <a:r>
              <a:rPr lang="zh-CN" altLang="en-US" dirty="0"/>
              <a:t>。</a:t>
            </a:r>
            <a:endParaRPr lang="en-US" altLang="zh-CN" dirty="0"/>
          </a:p>
          <a:p>
            <a:r>
              <a:rPr lang="en-US" altLang="zh-CN" dirty="0"/>
              <a:t>SAP </a:t>
            </a:r>
            <a:r>
              <a:rPr lang="zh-CN" altLang="en-US" dirty="0"/>
              <a:t>是一个抽象的概念，它实际上就是一个</a:t>
            </a:r>
            <a:r>
              <a:rPr lang="zh-CN" altLang="en-US" dirty="0">
                <a:solidFill>
                  <a:srgbClr val="0000FF"/>
                </a:solidFill>
              </a:rPr>
              <a:t>逻辑接口。</a:t>
            </a:r>
            <a:endParaRPr lang="en-US" altLang="zh-CN" dirty="0">
              <a:solidFill>
                <a:srgbClr val="0000FF"/>
              </a:solidFill>
            </a:endParaRPr>
          </a:p>
          <a:p>
            <a:r>
              <a:rPr lang="en-US" altLang="zh-CN" dirty="0"/>
              <a:t>OSI </a:t>
            </a:r>
            <a:r>
              <a:rPr lang="zh-CN" altLang="en-US" dirty="0"/>
              <a:t>把层与层之间交换的数据的单位称为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a:t>例如：可以是多个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a:t>服务访问点 </a:t>
            </a:r>
            <a:r>
              <a:rPr lang="en-US" altLang="zh-CN" dirty="0"/>
              <a:t>SAP</a:t>
            </a: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服务</a:t>
            </a:r>
            <a:endParaRPr kumimoji="1" lang="en-US" altLang="zh-CN" sz="1600" b="1" dirty="0">
              <a:latin typeface="微软雅黑" panose="020B0503020204020204" pitchFamily="34" charset="-122"/>
              <a:ea typeface="微软雅黑" panose="020B0503020204020204" pitchFamily="34" charset="-122"/>
            </a:endParaRPr>
          </a:p>
          <a:p>
            <a:r>
              <a:rPr kumimoji="1" lang="zh-CN" altLang="en-US" sz="1600" b="1" dirty="0">
                <a:latin typeface="微软雅黑" panose="020B0503020204020204" pitchFamily="34" charset="-122"/>
                <a:ea typeface="微软雅黑" panose="020B0503020204020204" pitchFamily="34" charset="-122"/>
              </a:rPr>
              <a:t>提供者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你确认“同意”？</a:t>
              </a: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我确认“同意”</a:t>
              </a: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rgbClr val="000066"/>
                </a:solidFill>
                <a:latin typeface="微软雅黑" panose="020B0503020204020204" pitchFamily="34" charset="-122"/>
                <a:ea typeface="微软雅黑" panose="020B0503020204020204" pitchFamily="34" charset="-122"/>
              </a:rPr>
              <a:t>没有一种协议能够使蓝军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900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50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50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900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50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50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800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50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50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75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325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325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75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800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800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50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75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75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725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825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name="VISIO" r:id="rId2" imgW="3514725" imgH="2009775" progId="Visio.Drawing.11">
                  <p:embed/>
                </p:oleObj>
              </mc:Choice>
              <mc:Fallback>
                <p:oleObj name="VISIO" r:id="rId2" imgW="3514725" imgH="2009775" progId="Visio.Drawing.11">
                  <p:embed/>
                  <p:pic>
                    <p:nvPicPr>
                      <p:cNvPr id="0" name="图片 1024"/>
                      <p:cNvPicPr>
                        <a:picLocks noChangeAspect="1"/>
                      </p:cNvPicPr>
                      <p:nvPr/>
                    </p:nvPicPr>
                    <p:blipFill>
                      <a:blip r:embed="rId3"/>
                      <a:stretch>
                        <a:fillRect/>
                      </a:stretch>
                    </p:blipFill>
                    <p:spPr>
                      <a:xfrm>
                        <a:off x="2331306" y="3661121"/>
                        <a:ext cx="1400946" cy="688943"/>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6" name="Object 3"/>
          <p:cNvGraphicFramePr>
            <a:graphicFrameLocks noChangeAspect="1"/>
          </p:cNvGraphicFramePr>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name="VISIO" r:id="rId4" imgW="3514725" imgH="2009775" progId="Visio.Drawing.11">
                  <p:embed/>
                </p:oleObj>
              </mc:Choice>
              <mc:Fallback>
                <p:oleObj name="VISIO" r:id="rId4" imgW="3514725" imgH="2009775" progId="Visio.Drawing.11">
                  <p:embed/>
                  <p:pic>
                    <p:nvPicPr>
                      <p:cNvPr id="0" name="图片 1025"/>
                      <p:cNvPicPr>
                        <a:picLocks noChangeAspect="1"/>
                      </p:cNvPicPr>
                      <p:nvPr/>
                    </p:nvPicPr>
                    <p:blipFill>
                      <a:blip r:embed="rId3"/>
                      <a:stretch>
                        <a:fillRect/>
                      </a:stretch>
                    </p:blipFill>
                    <p:spPr>
                      <a:xfrm>
                        <a:off x="4979732" y="3637093"/>
                        <a:ext cx="1402319" cy="68894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网际层，</a:t>
            </a:r>
            <a:r>
              <a:rPr lang="zh-CN" altLang="en-US" sz="1400" b="1" dirty="0">
                <a:solidFill>
                  <a:srgbClr val="000066"/>
                </a:solidFill>
                <a:latin typeface="微软雅黑" panose="020B0503020204020204" pitchFamily="34" charset="-122"/>
                <a:ea typeface="微软雅黑" panose="020B0503020204020204" pitchFamily="34" charset="-122"/>
              </a:rPr>
              <a:t>没有使用运输层和应用层。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A</a:t>
            </a: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B</a:t>
            </a: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现在互联网使用的 </a:t>
            </a:r>
            <a:r>
              <a:rPr lang="en-US" altLang="zh-CN" dirty="0"/>
              <a:t>TCP/IP </a:t>
            </a:r>
            <a:r>
              <a:rPr lang="zh-CN" altLang="en-US" dirty="0"/>
              <a:t>体系结构已经发生了演变，即某些应用程序可以直接使用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体系结构的另一种表示方法</a:t>
            </a:r>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UDP</a:t>
              </a: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Everything</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协议可以在多种类型的网络上运行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name="VISIO" r:id="rId2" imgW="3514725" imgH="2009775" progId="Visio.Drawing.11">
                  <p:embed/>
                </p:oleObj>
              </mc:Choice>
              <mc:Fallback>
                <p:oleObj name="VISIO" r:id="rId2" imgW="3514725" imgH="2009775" progId="Visio.Drawing.11">
                  <p:embed/>
                  <p:pic>
                    <p:nvPicPr>
                      <p:cNvPr id="0" name="图片 2048"/>
                      <p:cNvPicPr>
                        <a:picLocks noChangeAspect="1"/>
                      </p:cNvPicPr>
                      <p:nvPr/>
                    </p:nvPicPr>
                    <p:blipFill>
                      <a:blip r:embed="rId3"/>
                      <a:stretch>
                        <a:fillRect/>
                      </a:stretch>
                    </p:blipFill>
                    <p:spPr>
                      <a:xfrm>
                        <a:off x="3932238" y="3635796"/>
                        <a:ext cx="1417637" cy="719138"/>
                      </a:xfrm>
                      <a:prstGeom prst="rect">
                        <a:avLst/>
                      </a:prstGeom>
                      <a:noFill/>
                      <a:ln w="9525">
                        <a:noFill/>
                      </a:ln>
                      <a:effectLst>
                        <a:outerShdw dist="25400" dir="5400000" algn="ctr" rotWithShape="0">
                          <a:srgbClr val="EEECE1"/>
                        </a:outerShdw>
                      </a:effec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所有这些通信实际上都需要使用下面各层所提供的服务。</a:t>
            </a: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B</a:t>
                </a: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name="VISIO" r:id="rId2" imgW="3514725" imgH="2009775" progId="Visio.Drawing.11">
                    <p:embed/>
                  </p:oleObj>
                </mc:Choice>
                <mc:Fallback>
                  <p:oleObj name="VISIO" r:id="rId2" imgW="3514725" imgH="2009775" progId="Visio.Drawing.11">
                    <p:embed/>
                    <p:pic>
                      <p:nvPicPr>
                        <p:cNvPr id="0" name="图片 3072"/>
                        <p:cNvPicPr>
                          <a:picLocks noChangeAspect="1"/>
                        </p:cNvPicPr>
                        <p:nvPr/>
                      </p:nvPicPr>
                      <p:blipFill>
                        <a:blip r:embed="rId3"/>
                        <a:stretch>
                          <a:fillRect/>
                        </a:stretch>
                      </p:blipFill>
                      <p:spPr>
                        <a:xfrm>
                          <a:off x="2245" y="3313"/>
                          <a:ext cx="1286" cy="70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1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1.1                     </a:t>
            </a:r>
            <a:r>
              <a:rPr lang="zh-CN" altLang="en-US" sz="2000" b="1" dirty="0">
                <a:solidFill>
                  <a:schemeClr val="bg1"/>
                </a:solidFill>
                <a:latin typeface="微软雅黑" panose="020B0503020204020204" pitchFamily="34" charset="-122"/>
                <a:ea typeface="微软雅黑" panose="020B0503020204020204" pitchFamily="34" charset="-122"/>
              </a:rPr>
              <a:t>计算机网络在信息时代中的作用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633886"/>
            <a:ext cx="8129016" cy="398780"/>
            <a:chOff x="466344" y="1151890"/>
            <a:chExt cx="8129016" cy="39878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58419" y="1151890"/>
              <a:ext cx="944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fr-FR" sz="2000" b="1" dirty="0">
                  <a:solidFill>
                    <a:schemeClr val="bg1"/>
                  </a:solidFill>
                  <a:latin typeface="微软雅黑" panose="020B0503020204020204" pitchFamily="34" charset="-122"/>
                  <a:ea typeface="微软雅黑" panose="020B0503020204020204" pitchFamily="34" charset="-122"/>
                </a:rPr>
                <a:t>物联网</a:t>
              </a:r>
            </a:p>
          </p:txBody>
        </p:sp>
      </p:grpSp>
      <p:sp>
        <p:nvSpPr>
          <p:cNvPr id="3" name="内容占位符 2"/>
          <p:cNvSpPr>
            <a:spLocks noGrp="1"/>
          </p:cNvSpPr>
          <p:nvPr>
            <p:ph sz="quarter" idx="10"/>
          </p:nvPr>
        </p:nvSpPr>
        <p:spPr>
          <a:xfrm>
            <a:off x="772160" y="1304925"/>
            <a:ext cx="7599680" cy="3389630"/>
          </a:xfrm>
        </p:spPr>
        <p:txBody>
          <a:bodyPr/>
          <a:lstStyle/>
          <a:p>
            <a:pPr marL="0" lvl="1"/>
            <a:r>
              <a:rPr lang="zh-CN" altLang="en-US" sz="1800" dirty="0">
                <a:sym typeface="+mn-ea"/>
              </a:rPr>
              <a:t>将可感知设备、可独立寻址的物体进行互通互连的网络。和以前互联网一样，接入的设备必须是可以寻址的，才能具备唯一的身份，发起与其它设备的对话</a:t>
            </a:r>
          </a:p>
          <a:p>
            <a:pPr marL="0" lvl="1"/>
            <a:r>
              <a:rPr lang="zh-CN" altLang="en-US" dirty="0">
                <a:sym typeface="+mn-ea"/>
              </a:rPr>
              <a:t>自动驾驶</a:t>
            </a:r>
          </a:p>
          <a:p>
            <a:pPr marL="0" lvl="1"/>
            <a:r>
              <a:rPr lang="zh-CN" altLang="en-US" dirty="0">
                <a:sym typeface="+mn-ea"/>
              </a:rPr>
              <a:t>智能安防</a:t>
            </a:r>
          </a:p>
          <a:p>
            <a:pPr marL="0" lvl="1"/>
            <a:r>
              <a:rPr lang="zh-CN" altLang="en-US" dirty="0">
                <a:sym typeface="+mn-ea"/>
              </a:rPr>
              <a:t>智能家居</a:t>
            </a:r>
            <a:endParaRPr lang="zh-CN" altLang="en-US" b="1" dirty="0">
              <a:latin typeface="微软雅黑" panose="020B0503020204020204" pitchFamily="34" charset="-122"/>
              <a:ea typeface="微软雅黑" panose="020B0503020204020204" pitchFamily="34" charset="-122"/>
            </a:endParaRPr>
          </a:p>
          <a:p>
            <a:endParaRPr sz="1800" dirty="0"/>
          </a:p>
          <a:p>
            <a:pPr marL="0" indent="0">
              <a:buNone/>
            </a:pPr>
            <a:endParaRPr lang="en-US" altLang="zh-CN" dirty="0"/>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互联网的负面影响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1.2.1                                              </a:t>
            </a:r>
            <a:r>
              <a:rPr lang="zh-CN" altLang="en-US" sz="2000" b="1" dirty="0">
                <a:solidFill>
                  <a:schemeClr val="bg1"/>
                </a:solidFill>
                <a:latin typeface="微软雅黑" panose="020B0503020204020204" pitchFamily="34" charset="-122"/>
                <a:ea typeface="微软雅黑" panose="020B0503020204020204" pitchFamily="34" charset="-122"/>
              </a:rPr>
              <a:t>网络的网络</a:t>
            </a:r>
            <a:r>
              <a:rPr lang="en-US" altLang="zh-CN" sz="2000" b="1" dirty="0">
                <a:solidFill>
                  <a:schemeClr val="bg1"/>
                </a:solidFill>
                <a:latin typeface="微软雅黑" panose="020B0503020204020204" pitchFamily="34" charset="-122"/>
                <a:ea typeface="微软雅黑" panose="020B0503020204020204" pitchFamily="34" charset="-122"/>
              </a:rPr>
              <a:t>1.2.2                </a:t>
            </a:r>
            <a:r>
              <a:rPr lang="zh-CN" altLang="zh-CN" sz="2000" b="1" dirty="0">
                <a:solidFill>
                  <a:schemeClr val="bg1"/>
                </a:solidFill>
                <a:latin typeface="微软雅黑" panose="020B0503020204020204" pitchFamily="34" charset="-122"/>
                <a:ea typeface="微软雅黑" panose="020B0503020204020204" pitchFamily="34" charset="-122"/>
              </a:rPr>
              <a:t>互联网基础结构发展的三个阶段</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1.2.3                                 </a:t>
            </a:r>
            <a:r>
              <a:rPr lang="zh-CN" altLang="zh-CN" sz="2000" b="1" dirty="0">
                <a:solidFill>
                  <a:schemeClr val="bg1"/>
                </a:solidFill>
                <a:latin typeface="微软雅黑" panose="020B0503020204020204" pitchFamily="34" charset="-122"/>
                <a:ea typeface="微软雅黑" panose="020B0503020204020204" pitchFamily="34" charset="-122"/>
              </a:rPr>
              <a:t>互联网的标准化工作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1.2</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互联网概述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endParaRPr lang="en-US" altLang="zh-CN" dirty="0">
              <a:solidFill>
                <a:srgbClr val="0033CC"/>
              </a:solidFill>
            </a:endParaRPr>
          </a:p>
          <a:p>
            <a:pPr lvl="1"/>
            <a:r>
              <a:rPr lang="zh-CN" altLang="en-US" dirty="0"/>
              <a:t>由若干</a:t>
            </a:r>
            <a:r>
              <a:rPr lang="zh-CN" altLang="en-US" dirty="0">
                <a:solidFill>
                  <a:srgbClr val="C00000"/>
                </a:solidFill>
              </a:rPr>
              <a:t>节点</a:t>
            </a:r>
            <a:r>
              <a:rPr lang="en-US" altLang="zh-CN" dirty="0"/>
              <a:t>(node)</a:t>
            </a:r>
            <a:r>
              <a:rPr lang="zh-CN" altLang="en-US" dirty="0"/>
              <a:t>和连接这些节点的</a:t>
            </a:r>
            <a:r>
              <a:rPr lang="zh-CN" altLang="en-US" dirty="0">
                <a:solidFill>
                  <a:srgbClr val="C00000"/>
                </a:solidFill>
              </a:rPr>
              <a:t>链路</a:t>
            </a:r>
            <a:r>
              <a:rPr lang="en-US" altLang="zh-CN" dirty="0"/>
              <a:t>(link)</a:t>
            </a:r>
            <a:r>
              <a:rPr lang="zh-CN" altLang="en-US" dirty="0"/>
              <a:t>组成。</a:t>
            </a:r>
            <a:endParaRPr lang="en-US" altLang="zh-CN" dirty="0"/>
          </a:p>
          <a:p>
            <a:pPr lvl="1"/>
            <a:r>
              <a:rPr lang="zh-CN" altLang="en-US" dirty="0">
                <a:solidFill>
                  <a:srgbClr val="C00000"/>
                </a:solidFill>
              </a:rPr>
              <a:t>节点</a:t>
            </a:r>
            <a:r>
              <a:rPr lang="zh-CN" altLang="en-US" dirty="0"/>
              <a:t>可以是计算机、集线器、交换机或路由器等。</a:t>
            </a:r>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a:latin typeface="Times New Roman" panose="02020603050405020304" pitchFamily="18" charset="0"/>
                <a:ea typeface="微软雅黑" panose="020B0503020204020204" pitchFamily="34" charset="-122"/>
              </a:rPr>
              <a:t>1-1 (a) </a:t>
            </a:r>
            <a:r>
              <a:rPr kumimoji="1" lang="zh-CN" altLang="en-US" sz="1600" b="1" dirty="0">
                <a:latin typeface="Times New Roman" panose="02020603050405020304" pitchFamily="18" charset="0"/>
                <a:ea typeface="微软雅黑" panose="020B0503020204020204" pitchFamily="34" charset="-122"/>
              </a:rPr>
              <a:t>简单的网络</a:t>
            </a:r>
          </a:p>
        </p:txBody>
      </p:sp>
      <p:grpSp>
        <p:nvGrpSpPr>
          <p:cNvPr id="8" name="Group 1282"/>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链路</a:t>
            </a: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102"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103"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10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网络</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1.1                     </a:t>
            </a:r>
            <a:r>
              <a:rPr lang="zh-CN" altLang="en-US" sz="2000" b="1" dirty="0">
                <a:solidFill>
                  <a:schemeClr val="bg1"/>
                </a:solidFill>
                <a:latin typeface="微软雅黑" panose="020B0503020204020204" pitchFamily="34" charset="-122"/>
                <a:ea typeface="微软雅黑" panose="020B0503020204020204" pitchFamily="34" charset="-122"/>
              </a:rPr>
              <a:t>计算机网络在信息时代中的作用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a:solidFill>
                  <a:srgbClr val="0033CC"/>
                </a:solidFill>
              </a:rPr>
              <a:t>互连网 </a:t>
            </a:r>
            <a:r>
              <a:rPr lang="en-US" altLang="zh-CN" dirty="0">
                <a:solidFill>
                  <a:srgbClr val="0033CC"/>
                </a:solidFill>
              </a:rPr>
              <a:t>(internetwork </a:t>
            </a:r>
            <a:r>
              <a:rPr lang="zh-CN" altLang="en-US" dirty="0">
                <a:solidFill>
                  <a:srgbClr val="0033CC"/>
                </a:solidFill>
              </a:rPr>
              <a:t>或 </a:t>
            </a:r>
            <a:r>
              <a:rPr lang="en-US" altLang="zh-CN" dirty="0">
                <a:solidFill>
                  <a:srgbClr val="0033CC"/>
                </a:solidFill>
              </a:rPr>
              <a:t>internet)</a:t>
            </a:r>
            <a:r>
              <a:rPr lang="zh-CN" altLang="en-US" dirty="0">
                <a:solidFill>
                  <a:srgbClr val="0033CC"/>
                </a:solidFill>
              </a:rPr>
              <a:t>：</a:t>
            </a:r>
            <a:endParaRPr lang="en-US" altLang="zh-CN" dirty="0">
              <a:solidFill>
                <a:srgbClr val="0033CC"/>
              </a:solidFill>
            </a:endParaRPr>
          </a:p>
          <a:p>
            <a:pPr lvl="1"/>
            <a:r>
              <a:rPr lang="zh-CN" altLang="en-US" dirty="0">
                <a:solidFill>
                  <a:srgbClr val="C00000"/>
                </a:solidFill>
              </a:rPr>
              <a:t>多个网络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endParaRPr lang="en-US" altLang="zh-CN" dirty="0"/>
          </a:p>
          <a:p>
            <a:pPr lvl="1"/>
            <a:r>
              <a:rPr lang="zh-CN" altLang="en-US" dirty="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a:latin typeface="Times New Roman" panose="02020603050405020304" pitchFamily="18" charset="0"/>
                <a:ea typeface="微软雅黑" panose="020B0503020204020204" pitchFamily="34" charset="-122"/>
              </a:rPr>
              <a:t>1-1 (b) </a:t>
            </a:r>
            <a:r>
              <a:rPr kumimoji="1" lang="zh-CN" altLang="en-US" sz="1600" b="1" dirty="0">
                <a:latin typeface="Times New Roman" panose="02020603050405020304" pitchFamily="18" charset="0"/>
                <a:ea typeface="微软雅黑" panose="020B0503020204020204" pitchFamily="34" charset="-122"/>
              </a:rPr>
              <a:t>由网络构成的互连网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p:nvPr/>
            </p:nvGrpSpPr>
            <p:grpSpPr bwMode="auto">
              <a:xfrm>
                <a:off x="109" y="1226"/>
                <a:ext cx="2516" cy="1675"/>
                <a:chOff x="109" y="1226"/>
                <a:chExt cx="2516" cy="1675"/>
              </a:xfrm>
            </p:grpSpPr>
            <p:grpSp>
              <p:nvGrpSpPr>
                <p:cNvPr id="64" name="Group 1506"/>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3"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2"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102" name="Group 198"/>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6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106" name="Group 198"/>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110" name="Group 198"/>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2"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114" name="Group 198"/>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228"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229"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23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网络</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链路</a:t>
              </a: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p:nvPr/>
            </p:nvGrpSpPr>
            <p:grpSpPr bwMode="auto">
              <a:xfrm>
                <a:off x="109" y="1226"/>
                <a:ext cx="2516" cy="1675"/>
                <a:chOff x="109" y="1226"/>
                <a:chExt cx="2516" cy="1675"/>
              </a:xfrm>
            </p:grpSpPr>
            <p:grpSp>
              <p:nvGrpSpPr>
                <p:cNvPr id="420" name="Group 1506"/>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9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314" name="Group 198"/>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8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318" name="Group 198"/>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322" name="Group 198"/>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4"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326" name="Group 198"/>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9"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p>
          </p:txBody>
        </p:sp>
        <p:grpSp>
          <p:nvGrpSpPr>
            <p:cNvPr id="200" name="Group 198"/>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网络：</a:t>
            </a:r>
            <a:r>
              <a:rPr lang="zh-CN" altLang="en-US" sz="2000" b="1" dirty="0">
                <a:solidFill>
                  <a:schemeClr val="bg1"/>
                </a:solidFill>
                <a:latin typeface="微软雅黑" panose="020B0503020204020204" pitchFamily="34" charset="-122"/>
                <a:ea typeface="微软雅黑" panose="020B0503020204020204" pitchFamily="34" charset="-122"/>
              </a:rPr>
              <a:t>把许多计算机连接在一起。</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互连网：</a:t>
            </a:r>
            <a:r>
              <a:rPr lang="zh-CN" altLang="en-US" sz="2000" b="1" dirty="0">
                <a:solidFill>
                  <a:schemeClr val="bg1"/>
                </a:solidFill>
                <a:latin typeface="微软雅黑" panose="020B0503020204020204" pitchFamily="34" charset="-122"/>
                <a:ea typeface="微软雅黑" panose="020B0503020204020204" pitchFamily="34" charset="-122"/>
              </a:rPr>
              <a:t>把许多网络通过一些路由器连接在一起。与网络相连的计算机常称为</a:t>
            </a:r>
            <a:r>
              <a:rPr lang="zh-CN" altLang="en-US" sz="2000" b="1" dirty="0">
                <a:solidFill>
                  <a:srgbClr val="FFC000"/>
                </a:solidFill>
                <a:latin typeface="微软雅黑" panose="020B0503020204020204" pitchFamily="34" charset="-122"/>
                <a:ea typeface="微软雅黑" panose="020B0503020204020204" pitchFamily="34" charset="-122"/>
              </a:rPr>
              <a:t>主机。</a:t>
            </a:r>
            <a:endParaRPr lang="en-US" altLang="zh-CN" sz="2000" b="1" dirty="0">
              <a:solidFill>
                <a:srgbClr val="FFC000"/>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互连网 </a:t>
            </a:r>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rgbClr val="FFFF00"/>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互联网 </a:t>
            </a:r>
            <a:r>
              <a:rPr lang="en-US" altLang="zh-CN" sz="2000" b="1" dirty="0">
                <a:solidFill>
                  <a:schemeClr val="bg1"/>
                </a:solidFill>
                <a:latin typeface="微软雅黑" panose="020B0503020204020204" pitchFamily="34" charset="-122"/>
                <a:ea typeface="微软雅黑" panose="020B0503020204020204" pitchFamily="34" charset="-122"/>
              </a:rPr>
              <a:t>(Internet)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网络与互连网</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互联网基础结构发展的三个阶段</a:t>
            </a:r>
          </a:p>
        </p:txBody>
      </p:sp>
      <p:graphicFrame>
        <p:nvGraphicFramePr>
          <p:cNvPr id="7" name="图示 6"/>
          <p:cNvGraphicFramePr/>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179105" cy="3745680"/>
          </a:xfrm>
        </p:spPr>
        <p:txBody>
          <a:bodyPr/>
          <a:lstStyle/>
          <a:p>
            <a:pPr fontAlgn="auto">
              <a:lnSpc>
                <a:spcPts val="3200"/>
              </a:lnSpc>
              <a:defRPr/>
            </a:pPr>
            <a:r>
              <a:rPr lang="en-US" altLang="zh-CN" sz="1800" dirty="0">
                <a:solidFill>
                  <a:srgbClr val="C00000"/>
                </a:solidFill>
              </a:rPr>
              <a:t>ARPANET</a:t>
            </a:r>
            <a:r>
              <a:rPr sz="1800" dirty="0">
                <a:solidFill>
                  <a:srgbClr val="C00000"/>
                </a:solidFill>
              </a:rPr>
              <a:t>（</a:t>
            </a:r>
            <a:r>
              <a:rPr lang="en-US" altLang="zh-CN" sz="1800" dirty="0">
                <a:solidFill>
                  <a:srgbClr val="C00000"/>
                </a:solidFill>
              </a:rPr>
              <a:t>阿帕网</a:t>
            </a:r>
            <a:r>
              <a:rPr sz="1800" dirty="0">
                <a:solidFill>
                  <a:srgbClr val="C00000"/>
                </a:solidFill>
              </a:rPr>
              <a:t>）</a:t>
            </a:r>
            <a:r>
              <a:rPr lang="zh-CN" altLang="en-US" sz="1800" dirty="0">
                <a:solidFill>
                  <a:srgbClr val="C00000"/>
                </a:solidFill>
              </a:rPr>
              <a:t>：</a:t>
            </a:r>
            <a:r>
              <a:rPr sz="1800" dirty="0"/>
              <a:t>1969年</a:t>
            </a:r>
            <a:r>
              <a:rPr lang="zh-CN" altLang="en-US" sz="1800" dirty="0"/>
              <a:t>美国国防部高级研究计划局的前身ARPA建立的一个计算机网络，最初只是一个单个的分组交换网，</a:t>
            </a:r>
            <a:r>
              <a:rPr lang="zh-CN" altLang="en-US" sz="1800" dirty="0">
                <a:solidFill>
                  <a:srgbClr val="0000CC"/>
                </a:solidFill>
              </a:rPr>
              <a:t>不是</a:t>
            </a:r>
            <a:r>
              <a:rPr lang="zh-CN" altLang="en-US" sz="1800" dirty="0"/>
              <a:t>一个互连网。 </a:t>
            </a:r>
          </a:p>
          <a:p>
            <a:pPr marL="357505" indent="-357505" fontAlgn="auto">
              <a:lnSpc>
                <a:spcPts val="3200"/>
              </a:lnSpc>
              <a:buClr>
                <a:srgbClr val="0070C0"/>
              </a:buClr>
              <a:defRPr/>
            </a:pPr>
            <a:r>
              <a:rPr lang="en-US" altLang="zh-CN" sz="1800" dirty="0"/>
              <a:t>1983 </a:t>
            </a:r>
            <a:r>
              <a:rPr lang="zh-CN" altLang="en-US" sz="1800" dirty="0"/>
              <a:t>年，</a:t>
            </a:r>
            <a:r>
              <a:rPr lang="en-US" altLang="zh-CN" sz="1800" dirty="0">
                <a:solidFill>
                  <a:srgbClr val="C00000"/>
                </a:solidFill>
              </a:rPr>
              <a:t>TCP/IP </a:t>
            </a:r>
            <a:r>
              <a:rPr lang="zh-CN" altLang="en-US" sz="1800" dirty="0">
                <a:solidFill>
                  <a:srgbClr val="C00000"/>
                </a:solidFill>
              </a:rPr>
              <a:t>协议</a:t>
            </a:r>
            <a:r>
              <a:rPr lang="zh-CN" altLang="en-US" sz="1800" dirty="0"/>
              <a:t>成为 </a:t>
            </a:r>
            <a:r>
              <a:rPr lang="en-US" altLang="zh-CN" sz="1800" dirty="0"/>
              <a:t>ARPANET </a:t>
            </a:r>
            <a:r>
              <a:rPr lang="zh-CN" altLang="en-US" sz="1800" dirty="0"/>
              <a:t>上的标准协议，</a:t>
            </a:r>
            <a:r>
              <a:rPr lang="zh-CN" altLang="zh-CN" sz="1800" dirty="0"/>
              <a:t>使得所有使用</a:t>
            </a:r>
            <a:r>
              <a:rPr lang="en-US" altLang="zh-CN" sz="1800" dirty="0"/>
              <a:t> TCP/IP </a:t>
            </a:r>
            <a:r>
              <a:rPr lang="zh-CN" altLang="zh-CN" sz="1800" dirty="0"/>
              <a:t>协议的计算机都能利用互连网相互通信</a:t>
            </a:r>
            <a:r>
              <a:rPr lang="zh-CN" altLang="en-US" sz="1800" dirty="0"/>
              <a:t>。</a:t>
            </a:r>
          </a:p>
          <a:p>
            <a:pPr marL="357505" indent="-357505" fontAlgn="auto">
              <a:lnSpc>
                <a:spcPts val="3200"/>
              </a:lnSpc>
              <a:buClr>
                <a:srgbClr val="0070C0"/>
              </a:buClr>
              <a:defRPr/>
            </a:pPr>
            <a:r>
              <a:rPr lang="zh-CN" altLang="en-US" sz="1800" dirty="0">
                <a:solidFill>
                  <a:srgbClr val="C00000"/>
                </a:solidFill>
              </a:rPr>
              <a:t>人们把 </a:t>
            </a:r>
            <a:r>
              <a:rPr lang="en-US" altLang="zh-CN" sz="1800" dirty="0">
                <a:solidFill>
                  <a:srgbClr val="0000CC"/>
                </a:solidFill>
              </a:rPr>
              <a:t>1983 </a:t>
            </a:r>
            <a:r>
              <a:rPr lang="zh-CN" altLang="en-US" sz="1800" dirty="0">
                <a:solidFill>
                  <a:srgbClr val="0000CC"/>
                </a:solidFill>
              </a:rPr>
              <a:t>年</a:t>
            </a:r>
            <a:r>
              <a:rPr lang="zh-CN" altLang="en-US" sz="1800" dirty="0">
                <a:solidFill>
                  <a:srgbClr val="C00000"/>
                </a:solidFill>
              </a:rPr>
              <a:t>作为互联网的诞生时间。</a:t>
            </a:r>
            <a:endParaRPr lang="en-US" altLang="zh-CN" sz="1800" dirty="0">
              <a:solidFill>
                <a:srgbClr val="C00000"/>
              </a:solidFill>
            </a:endParaRPr>
          </a:p>
          <a:p>
            <a:pPr marL="357505" indent="-357505" fontAlgn="auto">
              <a:lnSpc>
                <a:spcPts val="3200"/>
              </a:lnSpc>
              <a:buClr>
                <a:srgbClr val="0070C0"/>
              </a:buClr>
              <a:defRPr/>
            </a:pPr>
            <a:r>
              <a:rPr lang="en-US" altLang="zh-CN" sz="1800" dirty="0"/>
              <a:t>1990 </a:t>
            </a:r>
            <a:r>
              <a:rPr lang="zh-CN" altLang="zh-CN" sz="1800" dirty="0"/>
              <a:t>年</a:t>
            </a:r>
            <a:r>
              <a:rPr lang="zh-CN" altLang="en-US" sz="1800" dirty="0"/>
              <a:t>，</a:t>
            </a:r>
            <a:r>
              <a:rPr lang="en-US" altLang="zh-CN" sz="1800" dirty="0"/>
              <a:t>ARPANET </a:t>
            </a:r>
            <a:r>
              <a:rPr lang="zh-CN" altLang="zh-CN" sz="1800" dirty="0"/>
              <a:t>正式宣布关闭</a:t>
            </a:r>
            <a:r>
              <a:rPr lang="zh-CN" altLang="en-US" sz="1800" dirty="0"/>
              <a:t>。</a:t>
            </a:r>
            <a:endParaRPr lang="en-US" altLang="zh-CN" sz="1800" dirty="0"/>
          </a:p>
          <a:p>
            <a:pPr>
              <a:lnSpc>
                <a:spcPts val="3200"/>
              </a:lnSpc>
            </a:pPr>
            <a:endParaRPr lang="zh-CN" altLang="en-US" sz="1800"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年的 </a:t>
            </a:r>
            <a:r>
              <a:rPr kumimoji="1" lang="en-US" altLang="zh-CN" sz="1600" b="1" dirty="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7465" y="963295"/>
            <a:ext cx="8454390" cy="3172460"/>
          </a:xfrm>
        </p:spPr>
        <p:txBody>
          <a:bodyPr/>
          <a:lstStyle/>
          <a:p>
            <a:pPr algn="just" fontAlgn="auto">
              <a:lnSpc>
                <a:spcPts val="3200"/>
              </a:lnSpc>
              <a:defRPr/>
            </a:pPr>
            <a:r>
              <a:rPr lang="zh-CN" altLang="en-US" sz="1600" b="0" dirty="0"/>
              <a:t>从</a:t>
            </a:r>
            <a:r>
              <a:rPr lang="en-US" altLang="zh-CN" sz="1600" b="0" dirty="0"/>
              <a:t>1985</a:t>
            </a:r>
            <a:r>
              <a:rPr sz="1600" b="0" dirty="0"/>
              <a:t>年起，</a:t>
            </a:r>
            <a:r>
              <a:rPr lang="zh-CN" altLang="en-US" sz="1600" b="0" dirty="0"/>
              <a:t>美国国家科学基金会</a:t>
            </a:r>
            <a:r>
              <a:rPr sz="1600" b="0" dirty="0"/>
              <a:t>NSF围绕六个大型计算机中心建设计算机网络，即国家科学基金网NSFNET，它是一个三级计算机网络。</a:t>
            </a:r>
            <a:r>
              <a:rPr sz="1600" dirty="0">
                <a:solidFill>
                  <a:srgbClr val="FF0000"/>
                </a:solidFill>
              </a:rPr>
              <a:t>三级结构如下：</a:t>
            </a:r>
            <a:endParaRPr lang="zh-CN" altLang="en-US" sz="1600" b="0" dirty="0"/>
          </a:p>
          <a:p>
            <a:pPr>
              <a:lnSpc>
                <a:spcPts val="3200"/>
              </a:lnSpc>
            </a:pPr>
            <a:endParaRPr lang="zh-CN" altLang="en-US" sz="1600" b="0"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p:nvPr/>
        </p:nvGrpSpPr>
        <p:grpSpPr bwMode="auto">
          <a:xfrm>
            <a:off x="4711472" y="166541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4" name="Group 194"/>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Times New Roman" panose="02020603050405020304" pitchFamily="18" charset="0"/>
                  <a:ea typeface="微软雅黑" panose="020B0503020204020204"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p>
            </p:txBody>
          </p:sp>
        </p:grpSp>
        <p:grpSp>
          <p:nvGrpSpPr>
            <p:cNvPr id="27"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Times New Roman" panose="02020603050405020304" pitchFamily="18" charset="0"/>
                  <a:ea typeface="微软雅黑" panose="020B0503020204020204"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p>
          </p:txBody>
        </p:sp>
      </p:grpSp>
      <p:sp>
        <p:nvSpPr>
          <p:cNvPr id="98" name="内容占位符 4"/>
          <p:cNvSpPr>
            <a:spLocks noGrp="1"/>
          </p:cNvSpPr>
          <p:nvPr/>
        </p:nvSpPr>
        <p:spPr>
          <a:xfrm>
            <a:off x="37465" y="2032635"/>
            <a:ext cx="5249545" cy="2859931"/>
          </a:xfrm>
          <a:prstGeom prst="rect">
            <a:avLst/>
          </a:prstGeom>
        </p:spPr>
        <p:txBody>
          <a:bodyPr/>
          <a:lstStyle>
            <a:lvl1pPr marL="342900" indent="-342900" algn="l" rtl="0" fontAlgn="base">
              <a:lnSpc>
                <a:spcPts val="30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ts val="3200"/>
              </a:lnSpc>
              <a:defRPr/>
            </a:pPr>
            <a:r>
              <a:rPr lang="zh-CN" altLang="en-US" sz="1400" b="0" dirty="0">
                <a:solidFill>
                  <a:srgbClr val="FF0000"/>
                </a:solidFill>
              </a:rPr>
              <a:t>主干网：</a:t>
            </a:r>
            <a:r>
              <a:rPr lang="zh-CN" altLang="en-US" sz="1400" b="0" dirty="0"/>
              <a:t>由代表国家或者行业的有限个中心结点通过专线连接形成；覆盖到国家一级；连接各个国家的因特网互连中心</a:t>
            </a:r>
          </a:p>
          <a:p>
            <a:pPr fontAlgn="auto">
              <a:lnSpc>
                <a:spcPts val="3200"/>
              </a:lnSpc>
              <a:defRPr/>
            </a:pPr>
            <a:r>
              <a:rPr lang="zh-CN" altLang="en-US" sz="1400" b="0" dirty="0">
                <a:solidFill>
                  <a:srgbClr val="FF0000"/>
                </a:solidFill>
              </a:rPr>
              <a:t>地区网：</a:t>
            </a:r>
            <a:r>
              <a:rPr lang="zh-CN" altLang="en-US" sz="1400" b="0" dirty="0"/>
              <a:t>若干个作为中心结点的代理的次中心结点组成；如教育网各地区网络中心</a:t>
            </a:r>
          </a:p>
          <a:p>
            <a:pPr fontAlgn="auto">
              <a:lnSpc>
                <a:spcPts val="3200"/>
              </a:lnSpc>
              <a:defRPr/>
            </a:pPr>
            <a:r>
              <a:rPr lang="zh-CN" altLang="en-US" sz="1400" b="0" dirty="0">
                <a:solidFill>
                  <a:srgbClr val="FF0000"/>
                </a:solidFill>
              </a:rPr>
              <a:t>校园网（或企业网）：</a:t>
            </a:r>
            <a:r>
              <a:rPr lang="zh-CN" altLang="en-US" sz="1400" b="0" dirty="0"/>
              <a:t>直接面向用户的网络，覆盖了全美国主要的大学和研究所，并且成为互联网中的主要组成部分。</a:t>
            </a:r>
            <a:endParaRPr lang="en-US" altLang="zh-CN" sz="1400" b="0" dirty="0"/>
          </a:p>
          <a:p>
            <a:pPr>
              <a:lnSpc>
                <a:spcPts val="3200"/>
              </a:lnSpc>
            </a:pPr>
            <a:endParaRPr lang="zh-CN" altLang="en-US" sz="1400" b="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1118216"/>
            <a:ext cx="8129016" cy="3389873"/>
          </a:xfrm>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a:t>：</a:t>
            </a:r>
            <a:endParaRPr lang="en-US" altLang="zh-CN" dirty="0"/>
          </a:p>
          <a:p>
            <a:pPr lvl="1">
              <a:lnSpc>
                <a:spcPts val="3200"/>
              </a:lnSpc>
            </a:pPr>
            <a:r>
              <a:rPr lang="zh-CN" altLang="en-US" dirty="0"/>
              <a:t>提供</a:t>
            </a:r>
            <a:r>
              <a:rPr lang="zh-CN" altLang="en-US" dirty="0">
                <a:solidFill>
                  <a:srgbClr val="0000FF"/>
                </a:solidFill>
              </a:rPr>
              <a:t>接入</a:t>
            </a:r>
            <a:r>
              <a:rPr lang="zh-CN" altLang="en-US" dirty="0"/>
              <a:t>到互联网的服务。</a:t>
            </a:r>
            <a:endParaRPr lang="en-US" altLang="zh-CN" dirty="0"/>
          </a:p>
          <a:p>
            <a:pPr lvl="1">
              <a:lnSpc>
                <a:spcPts val="3200"/>
              </a:lnSpc>
            </a:pPr>
            <a:r>
              <a:rPr lang="zh-CN" altLang="en-US" dirty="0"/>
              <a:t>需要收取一定的费用。</a:t>
            </a:r>
          </a:p>
          <a:p>
            <a:pPr>
              <a:lnSpc>
                <a:spcPts val="3200"/>
              </a:lnSpc>
            </a:pPr>
            <a:r>
              <a:rPr lang="zh-CN" altLang="en-US" dirty="0">
                <a:solidFill>
                  <a:srgbClr val="C00000"/>
                </a:solidFill>
              </a:rPr>
              <a:t>多层次 </a:t>
            </a:r>
            <a:r>
              <a:rPr lang="en-US" altLang="zh-CN" dirty="0">
                <a:solidFill>
                  <a:srgbClr val="C00000"/>
                </a:solidFill>
              </a:rPr>
              <a:t>ISP </a:t>
            </a:r>
            <a:r>
              <a:rPr lang="zh-CN" altLang="en-US" dirty="0">
                <a:solidFill>
                  <a:srgbClr val="C00000"/>
                </a:solidFill>
              </a:rPr>
              <a:t>结构：</a:t>
            </a:r>
            <a:endParaRPr lang="en-US" altLang="zh-CN" dirty="0">
              <a:solidFill>
                <a:srgbClr val="C00000"/>
              </a:solidFill>
            </a:endParaRPr>
          </a:p>
          <a:p>
            <a:pPr lvl="1">
              <a:lnSpc>
                <a:spcPts val="3200"/>
              </a:lnSpc>
            </a:pPr>
            <a:r>
              <a:rPr lang="zh-CN" altLang="en-US" dirty="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a:t>。</a:t>
            </a:r>
            <a:endParaRPr lang="en-US" altLang="zh-CN" dirty="0"/>
          </a:p>
          <a:p>
            <a:pPr lvl="1">
              <a:lnSpc>
                <a:spcPts val="3200"/>
              </a:lnSpc>
            </a:pPr>
            <a:r>
              <a:rPr lang="zh-CN" altLang="en-US" dirty="0"/>
              <a:t>覆盖面积大小和所拥有的 </a:t>
            </a:r>
            <a:r>
              <a:rPr lang="en-US" altLang="zh-CN" dirty="0"/>
              <a:t>IP </a:t>
            </a:r>
            <a:r>
              <a:rPr lang="zh-CN" altLang="en-US" dirty="0"/>
              <a:t>地址数目的不同</a:t>
            </a:r>
          </a:p>
          <a:p>
            <a:pPr>
              <a:lnSpc>
                <a:spcPts val="3200"/>
              </a:lnSpc>
            </a:pPr>
            <a:endParaRPr lang="en-US" altLang="zh-CN" dirty="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3" name="Oval 305"/>
            <p:cNvSpPr>
              <a:spLocks noChangeArrowheads="1"/>
            </p:cNvSpPr>
            <p:nvPr/>
          </p:nvSpPr>
          <p:spPr bwMode="auto">
            <a:xfrm>
              <a:off x="3391905"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7" name="Oval 320"/>
            <p:cNvSpPr>
              <a:spLocks noChangeArrowheads="1"/>
            </p:cNvSpPr>
            <p:nvPr/>
          </p:nvSpPr>
          <p:spPr bwMode="auto">
            <a:xfrm>
              <a:off x="5876604" y="197468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
        <p:nvSpPr>
          <p:cNvPr id="3" name="圆角矩形标注 2"/>
          <p:cNvSpPr/>
          <p:nvPr/>
        </p:nvSpPr>
        <p:spPr>
          <a:xfrm>
            <a:off x="7288530" y="1078033"/>
            <a:ext cx="1508629" cy="1257450"/>
          </a:xfrm>
          <a:prstGeom prst="wedgeRoundRectCallout">
            <a:avLst>
              <a:gd name="adj1" fmla="val -115513"/>
              <a:gd name="adj2" fmla="val 430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a:t>互联网交换点</a:t>
            </a:r>
            <a:r>
              <a:rPr lang="en-US" altLang="zh-CN" sz="1200" dirty="0"/>
              <a:t>IXP</a:t>
            </a:r>
            <a:r>
              <a:rPr lang="zh-CN" altLang="en-US" sz="1200" dirty="0"/>
              <a:t>：允许两个网络直接相连并交换分组，而不需要再通过第三个网络来转发分组。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9627"/>
            <a:ext cx="8129016" cy="895960"/>
          </a:xfrm>
        </p:spPr>
        <p:txBody>
          <a:bodyPr/>
          <a:lstStyle/>
          <a:p>
            <a:pPr>
              <a:lnSpc>
                <a:spcPts val="3000"/>
              </a:lnSpc>
            </a:pPr>
            <a:r>
              <a:rPr lang="zh-CN" altLang="en-US" dirty="0">
                <a:solidFill>
                  <a:srgbClr val="C00000"/>
                </a:solidFill>
              </a:rPr>
              <a:t>互联网交换点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pic>
        <p:nvPicPr>
          <p:cNvPr id="5" name="图片 4">
            <a:extLst>
              <a:ext uri="{FF2B5EF4-FFF2-40B4-BE49-F238E27FC236}">
                <a16:creationId xmlns:a16="http://schemas.microsoft.com/office/drawing/2014/main" id="{23541EDB-18EF-D636-5EC7-5EBAA4D3A86A}"/>
              </a:ext>
            </a:extLst>
          </p:cNvPr>
          <p:cNvPicPr>
            <a:picLocks noChangeAspect="1"/>
          </p:cNvPicPr>
          <p:nvPr/>
        </p:nvPicPr>
        <p:blipFill>
          <a:blip r:embed="rId3"/>
          <a:stretch>
            <a:fillRect/>
          </a:stretch>
        </p:blipFill>
        <p:spPr>
          <a:xfrm>
            <a:off x="4908330" y="1815760"/>
            <a:ext cx="4004441" cy="2581504"/>
          </a:xfrm>
          <a:prstGeom prst="rect">
            <a:avLst/>
          </a:prstGeom>
        </p:spPr>
      </p:pic>
      <p:sp>
        <p:nvSpPr>
          <p:cNvPr id="7" name="文本框 6">
            <a:extLst>
              <a:ext uri="{FF2B5EF4-FFF2-40B4-BE49-F238E27FC236}">
                <a16:creationId xmlns:a16="http://schemas.microsoft.com/office/drawing/2014/main" id="{276EAAF7-4480-DBE3-4E77-D983D723981D}"/>
              </a:ext>
            </a:extLst>
          </p:cNvPr>
          <p:cNvSpPr txBox="1"/>
          <p:nvPr/>
        </p:nvSpPr>
        <p:spPr>
          <a:xfrm>
            <a:off x="89338" y="1927984"/>
            <a:ext cx="4482662" cy="2354619"/>
          </a:xfrm>
          <a:prstGeom prst="rect">
            <a:avLst/>
          </a:prstGeom>
          <a:noFill/>
        </p:spPr>
        <p:txBody>
          <a:bodyPr wrap="square">
            <a:spAutoFit/>
          </a:bodyPr>
          <a:lstStyle/>
          <a:p>
            <a:pPr marL="742950" lvl="1" indent="-285750" algn="just">
              <a:lnSpc>
                <a:spcPts val="3000"/>
              </a:lnSpc>
              <a:buFont typeface="Wingdings" panose="05000000000000000000" pitchFamily="2" charset="2"/>
              <a:buChar char="u"/>
            </a:pPr>
            <a:r>
              <a:rPr lang="zh-CN" altLang="en-US" sz="1600" b="1" dirty="0">
                <a:latin typeface="+mn-ea"/>
                <a:ea typeface="+mn-ea"/>
              </a:rPr>
              <a:t>常采用工作在数据链路层的网络交换机。</a:t>
            </a:r>
            <a:endParaRPr lang="en-US" altLang="zh-CN" sz="1600" b="1" dirty="0">
              <a:latin typeface="+mn-ea"/>
              <a:ea typeface="+mn-ea"/>
            </a:endParaRPr>
          </a:p>
          <a:p>
            <a:pPr marL="742950" lvl="1" indent="-285750" algn="just">
              <a:lnSpc>
                <a:spcPts val="3000"/>
              </a:lnSpc>
              <a:buFont typeface="Wingdings" panose="05000000000000000000" pitchFamily="2" charset="2"/>
              <a:buChar char="u"/>
            </a:pPr>
            <a:r>
              <a:rPr lang="zh-CN" altLang="en-US" sz="1600" b="1" dirty="0">
                <a:latin typeface="+mn-ea"/>
                <a:ea typeface="+mn-ea"/>
              </a:rPr>
              <a:t>世界上较大的 </a:t>
            </a:r>
            <a:r>
              <a:rPr lang="en-US" altLang="zh-CN" sz="1600" b="1" dirty="0">
                <a:latin typeface="+mn-ea"/>
                <a:ea typeface="+mn-ea"/>
              </a:rPr>
              <a:t>IXP </a:t>
            </a:r>
            <a:r>
              <a:rPr lang="zh-CN" altLang="en-US" sz="1600" b="1" dirty="0">
                <a:latin typeface="+mn-ea"/>
                <a:ea typeface="+mn-ea"/>
              </a:rPr>
              <a:t>的峰值吞吐量都在 </a:t>
            </a:r>
            <a:r>
              <a:rPr lang="en-US" altLang="zh-CN" sz="1600" b="1" dirty="0">
                <a:latin typeface="+mn-ea"/>
                <a:ea typeface="+mn-ea"/>
              </a:rPr>
              <a:t>Tbit/s </a:t>
            </a:r>
            <a:r>
              <a:rPr lang="zh-CN" altLang="en-US" sz="1600" b="1" dirty="0">
                <a:latin typeface="+mn-ea"/>
                <a:ea typeface="+mn-ea"/>
              </a:rPr>
              <a:t>量级。</a:t>
            </a:r>
            <a:endParaRPr lang="en-US" altLang="zh-CN" sz="1600" b="1" dirty="0">
              <a:latin typeface="+mn-ea"/>
              <a:ea typeface="+mn-ea"/>
            </a:endParaRPr>
          </a:p>
          <a:p>
            <a:pPr marL="742950" lvl="1" indent="-285750" algn="just">
              <a:lnSpc>
                <a:spcPts val="3000"/>
              </a:lnSpc>
              <a:buFont typeface="Wingdings" panose="05000000000000000000" pitchFamily="2" charset="2"/>
              <a:buChar char="u"/>
            </a:pPr>
            <a:r>
              <a:rPr lang="zh-CN" altLang="en-US" sz="1600" b="1" dirty="0">
                <a:latin typeface="+mn-ea"/>
                <a:ea typeface="+mn-ea"/>
              </a:rPr>
              <a:t>截至</a:t>
            </a:r>
            <a:r>
              <a:rPr lang="en-US" altLang="zh-CN" sz="1600" b="1" dirty="0">
                <a:latin typeface="+mn-ea"/>
                <a:ea typeface="+mn-ea"/>
              </a:rPr>
              <a:t>2023</a:t>
            </a:r>
            <a:r>
              <a:rPr lang="zh-CN" altLang="en-US" sz="1600" b="1" dirty="0">
                <a:latin typeface="+mn-ea"/>
                <a:ea typeface="+mn-ea"/>
              </a:rPr>
              <a:t>年</a:t>
            </a:r>
            <a:r>
              <a:rPr lang="en-US" altLang="zh-CN" sz="1600" b="1" dirty="0">
                <a:latin typeface="+mn-ea"/>
                <a:ea typeface="+mn-ea"/>
              </a:rPr>
              <a:t>2</a:t>
            </a:r>
            <a:r>
              <a:rPr lang="zh-CN" altLang="en-US" sz="1600" b="1" dirty="0">
                <a:latin typeface="+mn-ea"/>
                <a:ea typeface="+mn-ea"/>
              </a:rPr>
              <a:t>月，全球</a:t>
            </a:r>
            <a:r>
              <a:rPr lang="en-US" altLang="zh-CN" sz="1600" b="1" dirty="0">
                <a:latin typeface="+mn-ea"/>
                <a:ea typeface="+mn-ea"/>
              </a:rPr>
              <a:t>IXP</a:t>
            </a:r>
            <a:r>
              <a:rPr lang="zh-CN" altLang="en-US" sz="1600" b="1" dirty="0">
                <a:latin typeface="+mn-ea"/>
                <a:ea typeface="+mn-ea"/>
              </a:rPr>
              <a:t>数量达到</a:t>
            </a:r>
            <a:r>
              <a:rPr lang="en-US" altLang="zh-CN" sz="1600" b="1" dirty="0">
                <a:latin typeface="+mn-ea"/>
                <a:ea typeface="+mn-ea"/>
              </a:rPr>
              <a:t>1100</a:t>
            </a:r>
            <a:r>
              <a:rPr lang="zh-CN" altLang="en-US" sz="1600" b="1" dirty="0">
                <a:latin typeface="+mn-ea"/>
                <a:ea typeface="+mn-ea"/>
              </a:rPr>
              <a:t>多个，分布在</a:t>
            </a:r>
            <a:r>
              <a:rPr lang="en-US" altLang="zh-CN" sz="1600" b="1" dirty="0">
                <a:latin typeface="+mn-ea"/>
                <a:ea typeface="+mn-ea"/>
              </a:rPr>
              <a:t>170</a:t>
            </a:r>
            <a:r>
              <a:rPr lang="zh-CN" altLang="en-US" sz="1600" b="1" dirty="0">
                <a:latin typeface="+mn-ea"/>
                <a:ea typeface="+mn-ea"/>
              </a:rPr>
              <a:t>多个国家和地区，连接了</a:t>
            </a:r>
            <a:r>
              <a:rPr lang="en-US" altLang="zh-CN" sz="1600" b="1" dirty="0">
                <a:latin typeface="+mn-ea"/>
                <a:ea typeface="+mn-ea"/>
              </a:rPr>
              <a:t>27000</a:t>
            </a:r>
            <a:r>
              <a:rPr lang="zh-CN" altLang="en-US" sz="1600" b="1" dirty="0">
                <a:latin typeface="+mn-ea"/>
                <a:ea typeface="+mn-ea"/>
              </a:rPr>
              <a:t>多个网络。</a:t>
            </a:r>
            <a:endParaRPr lang="en-US" altLang="zh-CN" sz="1600" b="1" dirty="0">
              <a:latin typeface="+mn-ea"/>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1.1.1                                    </a:t>
            </a:r>
            <a:r>
              <a:rPr lang="zh-CN" altLang="en-US" sz="2000" b="1" dirty="0">
                <a:solidFill>
                  <a:schemeClr val="bg1"/>
                </a:solidFill>
                <a:latin typeface="微软雅黑" panose="020B0503020204020204" pitchFamily="34" charset="-122"/>
                <a:ea typeface="微软雅黑" panose="020B0503020204020204" pitchFamily="34" charset="-122"/>
              </a:rPr>
              <a:t>计算机网络的定义</a:t>
            </a:r>
            <a:r>
              <a:rPr lang="en-US" altLang="zh-CN" sz="2000" b="1" dirty="0">
                <a:solidFill>
                  <a:schemeClr val="bg1"/>
                </a:solidFill>
                <a:latin typeface="微软雅黑" panose="020B0503020204020204" pitchFamily="34" charset="-122"/>
                <a:ea typeface="微软雅黑" panose="020B0503020204020204" pitchFamily="34" charset="-122"/>
              </a:rPr>
              <a:t>1.1.2                                    </a:t>
            </a:r>
            <a:r>
              <a:rPr lang="zh-CN" altLang="en-US" sz="2000" b="1" dirty="0">
                <a:solidFill>
                  <a:schemeClr val="bg1"/>
                </a:solidFill>
                <a:latin typeface="微软雅黑" panose="020B0503020204020204" pitchFamily="34" charset="-122"/>
                <a:ea typeface="微软雅黑" panose="020B0503020204020204" pitchFamily="34" charset="-122"/>
              </a:rPr>
              <a:t>计算机网络的特点</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1.1</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计算机网络在信息时代中的作用</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19047" y="1211364"/>
            <a:ext cx="8129016" cy="3389873"/>
          </a:xfrm>
        </p:spPr>
        <p:txBody>
          <a:bodyPr/>
          <a:lstStyle/>
          <a:p>
            <a:pPr algn="just">
              <a:lnSpc>
                <a:spcPts val="3000"/>
              </a:lnSpc>
            </a:pPr>
            <a:r>
              <a:rPr lang="zh-CN" altLang="en-US" dirty="0">
                <a:solidFill>
                  <a:srgbClr val="C00000"/>
                </a:solidFill>
              </a:rPr>
              <a:t>内容提供者</a:t>
            </a:r>
            <a:r>
              <a:rPr lang="en-US" altLang="zh-CN" dirty="0">
                <a:solidFill>
                  <a:srgbClr val="C00000"/>
                </a:solidFill>
              </a:rPr>
              <a:t>CP</a:t>
            </a:r>
            <a:r>
              <a:rPr lang="zh-CN" altLang="en-US" dirty="0">
                <a:solidFill>
                  <a:srgbClr val="C00000"/>
                </a:solidFill>
              </a:rPr>
              <a:t>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用户提供互联网的转接服务。</a:t>
            </a:r>
            <a:r>
              <a:rPr lang="zh-CN" altLang="en-US" dirty="0"/>
              <a:t>这些公司都有独立于互联网的专门网络，仅承载出入该公司的服务器的流量。</a:t>
            </a:r>
            <a:endParaRPr lang="en-US" altLang="zh-CN" dirty="0"/>
          </a:p>
          <a:p>
            <a:pPr algn="just">
              <a:lnSpc>
                <a:spcPts val="3000"/>
              </a:lnSpc>
            </a:pPr>
            <a:r>
              <a:rPr lang="zh-CN" altLang="en-US" dirty="0">
                <a:solidFill>
                  <a:srgbClr val="C00000"/>
                </a:solidFill>
              </a:rPr>
              <a:t>互联网内容提供商</a:t>
            </a:r>
            <a:r>
              <a:rPr lang="en-US" altLang="zh-CN" dirty="0">
                <a:solidFill>
                  <a:srgbClr val="C00000"/>
                </a:solidFill>
              </a:rPr>
              <a:t>ICP</a:t>
            </a:r>
            <a:r>
              <a:rPr lang="zh-CN" altLang="en-US" dirty="0"/>
              <a:t>（</a:t>
            </a:r>
            <a:r>
              <a:rPr lang="en-US" altLang="zh-CN" dirty="0"/>
              <a:t>Internet Content Provider</a:t>
            </a:r>
            <a:r>
              <a:rPr lang="zh-CN" altLang="en-US" dirty="0"/>
              <a:t>），向广大用户综合提供互联网信息业务和增值业务的电信运营商。</a:t>
            </a:r>
            <a:r>
              <a:rPr lang="en-US" altLang="zh-CN" dirty="0"/>
              <a:t>ICP</a:t>
            </a:r>
            <a:r>
              <a:rPr lang="zh-CN" altLang="en-US" dirty="0"/>
              <a:t>是经国家主管部门批准的正式运营企业，享受国家法律保护。国内知名</a:t>
            </a:r>
            <a:r>
              <a:rPr lang="en-US" altLang="zh-CN" dirty="0"/>
              <a:t>ICP</a:t>
            </a:r>
            <a:r>
              <a:rPr lang="zh-CN" altLang="en-US" dirty="0"/>
              <a:t>有新浪、搜狐、</a:t>
            </a:r>
            <a:r>
              <a:rPr lang="en-US" altLang="zh-CN" dirty="0"/>
              <a:t>163</a:t>
            </a:r>
            <a:r>
              <a:rPr lang="zh-CN" altLang="en-US" dirty="0"/>
              <a:t>、</a:t>
            </a:r>
            <a:r>
              <a:rPr lang="en-US" altLang="zh-CN" dirty="0"/>
              <a:t>21CN</a:t>
            </a:r>
            <a:r>
              <a:rPr lang="zh-CN" altLang="en-US" dirty="0"/>
              <a:t>等。</a:t>
            </a:r>
            <a:endParaRPr lang="en-US" altLang="zh-CN" dirty="0"/>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189360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77790" y="964865"/>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zh-CN" altLang="en-US" dirty="0"/>
              <a:t>：</a:t>
            </a:r>
            <a:endParaRPr lang="en-US" altLang="zh-CN" dirty="0"/>
          </a:p>
        </p:txBody>
      </p:sp>
      <p:sp>
        <p:nvSpPr>
          <p:cNvPr id="3" name="文本占位符 2"/>
          <p:cNvSpPr>
            <a:spLocks noGrp="1"/>
          </p:cNvSpPr>
          <p:nvPr>
            <p:ph type="body" sz="quarter" idx="11"/>
          </p:nvPr>
        </p:nvSpPr>
        <p:spPr/>
        <p:txBody>
          <a:bodyPr/>
          <a:lstStyle/>
          <a:p>
            <a:r>
              <a:rPr lang="en-US" altLang="zh-CN" dirty="0"/>
              <a:t>20 </a:t>
            </a:r>
            <a:r>
              <a:rPr lang="zh-CN" altLang="en-US" dirty="0"/>
              <a:t>世纪 </a:t>
            </a:r>
            <a:r>
              <a:rPr lang="en-US" altLang="zh-CN" dirty="0"/>
              <a:t>90 </a:t>
            </a:r>
            <a:r>
              <a:rPr lang="zh-CN" altLang="en-US" dirty="0"/>
              <a:t>年代：万维网 </a:t>
            </a:r>
            <a:r>
              <a:rPr lang="en-US" altLang="zh-CN" dirty="0"/>
              <a:t>WWW </a:t>
            </a:r>
            <a:r>
              <a:rPr lang="zh-CN" altLang="en-US" dirty="0"/>
              <a:t>的问世</a:t>
            </a:r>
          </a:p>
        </p:txBody>
      </p:sp>
      <p:sp>
        <p:nvSpPr>
          <p:cNvPr id="5" name="内容占位符 1"/>
          <p:cNvSpPr txBox="1"/>
          <p:nvPr/>
        </p:nvSpPr>
        <p:spPr>
          <a:xfrm>
            <a:off x="-243840" y="1418324"/>
            <a:ext cx="4585335" cy="2911935"/>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3000"/>
              </a:lnSpc>
            </a:pPr>
            <a:r>
              <a:rPr lang="zh-CN" altLang="en-US" sz="1600" b="0" dirty="0"/>
              <a:t>由欧洲原子核研究组织 </a:t>
            </a:r>
            <a:r>
              <a:rPr lang="en-US" altLang="zh-CN" sz="1600" b="0" dirty="0"/>
              <a:t>CERN </a:t>
            </a:r>
            <a:r>
              <a:rPr lang="zh-CN" altLang="en-US" sz="1600" b="0" dirty="0"/>
              <a:t>开发。</a:t>
            </a:r>
          </a:p>
          <a:p>
            <a:pPr lvl="1">
              <a:lnSpc>
                <a:spcPts val="3000"/>
              </a:lnSpc>
            </a:pPr>
            <a:r>
              <a:rPr lang="zh-CN" altLang="en-US" sz="1600" b="0" dirty="0"/>
              <a:t>成为互联网指数级增长的主要驱动力。</a:t>
            </a:r>
            <a:endParaRPr lang="en-US" altLang="zh-CN" sz="1600" b="0" dirty="0"/>
          </a:p>
          <a:p>
            <a:pPr lvl="1">
              <a:lnSpc>
                <a:spcPts val="3000"/>
              </a:lnSpc>
            </a:pPr>
            <a:r>
              <a:rPr lang="zh-CN" altLang="en-US" sz="1600" b="0" dirty="0"/>
              <a:t> </a:t>
            </a:r>
            <a:r>
              <a:rPr lang="en-US" altLang="zh-CN" sz="1600" b="0" dirty="0"/>
              <a:t>2023</a:t>
            </a:r>
            <a:r>
              <a:rPr lang="zh-CN" altLang="en-US" sz="1600" b="0" dirty="0"/>
              <a:t>年，全球活跃互联网用户超过</a:t>
            </a:r>
            <a:r>
              <a:rPr lang="en-US" altLang="zh-CN" sz="1600" b="0" dirty="0"/>
              <a:t>53</a:t>
            </a:r>
            <a:r>
              <a:rPr lang="zh-CN" altLang="en-US" sz="1600" b="0" dirty="0"/>
              <a:t>亿，占全球人口的</a:t>
            </a:r>
            <a:r>
              <a:rPr lang="en-US" altLang="zh-CN" sz="1600" b="0" dirty="0"/>
              <a:t>65.4%</a:t>
            </a:r>
            <a:r>
              <a:rPr lang="zh-CN" altLang="en-US" sz="1600" b="0" dirty="0"/>
              <a:t>。这一增长是由多种因素推动的，包括智能手机和移动数据的可承受性不断提高，以及电子商务、流媒体视频和社交媒体等在线服务的日益普及。</a:t>
            </a:r>
          </a:p>
        </p:txBody>
      </p:sp>
      <p:pic>
        <p:nvPicPr>
          <p:cNvPr id="1026" name="Picture 2">
            <a:extLst>
              <a:ext uri="{FF2B5EF4-FFF2-40B4-BE49-F238E27FC236}">
                <a16:creationId xmlns:a16="http://schemas.microsoft.com/office/drawing/2014/main" id="{2E34335E-DFFA-596D-9498-D8FC2CAE0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104" y="1613169"/>
            <a:ext cx="4251858" cy="2557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sym typeface="+mn-ea"/>
              </a:rPr>
              <a:t>中国互联网的发展情况概况</a:t>
            </a:r>
            <a:endParaRPr lang="zh-CN" altLang="en-US" dirty="0"/>
          </a:p>
        </p:txBody>
      </p:sp>
      <p:sp>
        <p:nvSpPr>
          <p:cNvPr id="5" name="内容占位符 1"/>
          <p:cNvSpPr txBox="1"/>
          <p:nvPr/>
        </p:nvSpPr>
        <p:spPr>
          <a:xfrm>
            <a:off x="436880" y="988695"/>
            <a:ext cx="8135620" cy="2562860"/>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605" indent="-268605" algn="just">
              <a:lnSpc>
                <a:spcPts val="3300"/>
              </a:lnSpc>
              <a:buClr>
                <a:srgbClr val="0070C0"/>
              </a:buClr>
              <a:buFont typeface="Wingdings" panose="05000000000000000000" pitchFamily="2" charset="2"/>
              <a:buChar char="l"/>
            </a:pPr>
            <a:r>
              <a:rPr lang="en-US" altLang="zh-CN" sz="1600" b="0" dirty="0">
                <a:sym typeface="+mn-ea"/>
              </a:rPr>
              <a:t>2023</a:t>
            </a:r>
            <a:r>
              <a:rPr altLang="zh-CN" sz="1600" b="0" dirty="0">
                <a:sym typeface="+mn-ea"/>
              </a:rPr>
              <a:t>年</a:t>
            </a:r>
            <a:r>
              <a:rPr lang="en-US" altLang="zh-CN" sz="1600" b="0" dirty="0">
                <a:sym typeface="+mn-ea"/>
              </a:rPr>
              <a:t>8</a:t>
            </a:r>
            <a:r>
              <a:rPr lang="zh-CN" altLang="en-US" sz="1600" b="0" dirty="0">
                <a:sym typeface="+mn-ea"/>
              </a:rPr>
              <a:t>月</a:t>
            </a:r>
            <a:r>
              <a:rPr lang="en-US" altLang="zh-CN" sz="1600" b="0" dirty="0">
                <a:sym typeface="+mn-ea"/>
              </a:rPr>
              <a:t>28</a:t>
            </a:r>
            <a:r>
              <a:rPr lang="zh-CN" altLang="en-US" sz="1600" b="0" dirty="0">
                <a:sym typeface="+mn-ea"/>
              </a:rPr>
              <a:t>日，中国互联网络信息中心（</a:t>
            </a:r>
            <a:r>
              <a:rPr lang="en-US" altLang="zh-CN" sz="1600" b="0" dirty="0">
                <a:sym typeface="+mn-ea"/>
              </a:rPr>
              <a:t>CNNIC</a:t>
            </a:r>
            <a:r>
              <a:rPr lang="zh-CN" altLang="en-US" sz="1600" b="0" dirty="0">
                <a:sym typeface="+mn-ea"/>
              </a:rPr>
              <a:t>）在京发布第</a:t>
            </a:r>
            <a:r>
              <a:rPr lang="en-US" altLang="zh-CN" sz="1600" b="0" dirty="0">
                <a:sym typeface="+mn-ea"/>
              </a:rPr>
              <a:t>52</a:t>
            </a:r>
            <a:r>
              <a:rPr lang="zh-CN" altLang="en-US" sz="1600" b="0" dirty="0">
                <a:sym typeface="+mn-ea"/>
              </a:rPr>
              <a:t>次</a:t>
            </a:r>
            <a:r>
              <a:rPr lang="en-US" altLang="zh-CN" sz="1600" b="0" dirty="0">
                <a:sym typeface="+mn-ea"/>
              </a:rPr>
              <a:t>《</a:t>
            </a:r>
            <a:r>
              <a:rPr lang="zh-CN" altLang="en-US" sz="1600" b="0" dirty="0">
                <a:sym typeface="+mn-ea"/>
              </a:rPr>
              <a:t>中国互联网络发展状况统计报告</a:t>
            </a:r>
            <a:r>
              <a:rPr lang="en-US" altLang="zh-CN" sz="1600" b="0" dirty="0">
                <a:sym typeface="+mn-ea"/>
              </a:rPr>
              <a:t>》</a:t>
            </a:r>
            <a:r>
              <a:rPr lang="zh-CN" altLang="en-US" sz="1600" b="0" dirty="0">
                <a:sym typeface="+mn-ea"/>
              </a:rPr>
              <a:t>。</a:t>
            </a:r>
            <a:r>
              <a:rPr lang="en-US" altLang="zh-CN" sz="1600" b="0" dirty="0">
                <a:sym typeface="+mn-ea"/>
              </a:rPr>
              <a:t>《</a:t>
            </a:r>
            <a:r>
              <a:rPr lang="zh-CN" altLang="en-US" sz="1600" b="0" dirty="0">
                <a:sym typeface="+mn-ea"/>
              </a:rPr>
              <a:t>报告</a:t>
            </a:r>
            <a:r>
              <a:rPr lang="en-US" altLang="zh-CN" sz="1600" b="0" dirty="0">
                <a:sym typeface="+mn-ea"/>
              </a:rPr>
              <a:t>》</a:t>
            </a:r>
            <a:r>
              <a:rPr lang="zh-CN" altLang="en-US" sz="1600" b="0" dirty="0">
                <a:sym typeface="+mn-ea"/>
              </a:rPr>
              <a:t>显示，截至</a:t>
            </a:r>
            <a:r>
              <a:rPr lang="en-US" altLang="zh-CN" sz="1600" b="0" dirty="0">
                <a:sym typeface="+mn-ea"/>
              </a:rPr>
              <a:t>2023</a:t>
            </a:r>
            <a:r>
              <a:rPr lang="zh-CN" altLang="en-US" sz="1600" b="0" dirty="0">
                <a:sym typeface="+mn-ea"/>
              </a:rPr>
              <a:t>年</a:t>
            </a:r>
            <a:r>
              <a:rPr lang="en-US" altLang="zh-CN" sz="1600" b="0" dirty="0">
                <a:sym typeface="+mn-ea"/>
              </a:rPr>
              <a:t>6</a:t>
            </a:r>
            <a:r>
              <a:rPr lang="zh-CN" altLang="en-US" sz="1600" b="0" dirty="0">
                <a:sym typeface="+mn-ea"/>
              </a:rPr>
              <a:t>月，我国网民规模达</a:t>
            </a:r>
            <a:r>
              <a:rPr lang="en-US" altLang="zh-CN" sz="1600" b="0" dirty="0">
                <a:sym typeface="+mn-ea"/>
              </a:rPr>
              <a:t>10.79</a:t>
            </a:r>
            <a:r>
              <a:rPr lang="zh-CN" altLang="en-US" sz="1600" b="0" dirty="0">
                <a:sym typeface="+mn-ea"/>
              </a:rPr>
              <a:t>亿人，较</a:t>
            </a:r>
            <a:r>
              <a:rPr lang="en-US" altLang="zh-CN" sz="1600" b="0" dirty="0">
                <a:sym typeface="+mn-ea"/>
              </a:rPr>
              <a:t>2022</a:t>
            </a:r>
            <a:r>
              <a:rPr lang="zh-CN" altLang="en-US" sz="1600" b="0" dirty="0">
                <a:sym typeface="+mn-ea"/>
              </a:rPr>
              <a:t>年</a:t>
            </a:r>
            <a:r>
              <a:rPr lang="en-US" altLang="zh-CN" sz="1600" b="0" dirty="0">
                <a:sym typeface="+mn-ea"/>
              </a:rPr>
              <a:t>12</a:t>
            </a:r>
            <a:r>
              <a:rPr lang="zh-CN" altLang="en-US" sz="1600" b="0" dirty="0">
                <a:sym typeface="+mn-ea"/>
              </a:rPr>
              <a:t>月增长</a:t>
            </a:r>
            <a:r>
              <a:rPr lang="en-US" altLang="zh-CN" sz="1600" b="0" dirty="0">
                <a:sym typeface="+mn-ea"/>
              </a:rPr>
              <a:t>1109</a:t>
            </a:r>
            <a:r>
              <a:rPr lang="zh-CN" altLang="en-US" sz="1600" b="0" dirty="0">
                <a:sym typeface="+mn-ea"/>
              </a:rPr>
              <a:t>万人，互联网普及率达</a:t>
            </a:r>
            <a:r>
              <a:rPr lang="en-US" altLang="zh-CN" sz="1600" b="0" dirty="0">
                <a:sym typeface="+mn-ea"/>
              </a:rPr>
              <a:t>76.4%</a:t>
            </a:r>
            <a:r>
              <a:rPr lang="zh-CN" altLang="en-US" sz="1600" b="0" dirty="0">
                <a:sym typeface="+mn-ea"/>
              </a:rPr>
              <a:t>。</a:t>
            </a:r>
            <a:endParaRPr sz="1600" b="0" dirty="0">
              <a:sym typeface="+mn-ea"/>
            </a:endParaRPr>
          </a:p>
          <a:p>
            <a:pPr marL="725805" lvl="1" indent="-268605" algn="just">
              <a:lnSpc>
                <a:spcPts val="3300"/>
              </a:lnSpc>
              <a:buClr>
                <a:srgbClr val="0070C0"/>
              </a:buClr>
              <a:buFont typeface="Wingdings" panose="05000000000000000000" pitchFamily="2" charset="2"/>
              <a:buChar char="l"/>
            </a:pPr>
            <a:r>
              <a:rPr lang="zh-CN" altLang="en-US" sz="1440" b="0" dirty="0">
                <a:sym typeface="+mn-ea"/>
              </a:rPr>
              <a:t>数字基础设施建设进一步加快，资源应用不断丰富</a:t>
            </a:r>
            <a:endParaRPr sz="1440" b="0" dirty="0">
              <a:sym typeface="+mn-ea"/>
            </a:endParaRPr>
          </a:p>
          <a:p>
            <a:pPr marL="725805" lvl="1" indent="-268605" algn="just">
              <a:lnSpc>
                <a:spcPts val="3300"/>
              </a:lnSpc>
              <a:buClr>
                <a:srgbClr val="0070C0"/>
              </a:buClr>
              <a:buFont typeface="Wingdings" panose="05000000000000000000" pitchFamily="2" charset="2"/>
              <a:buChar char="l"/>
            </a:pPr>
            <a:r>
              <a:rPr lang="zh-CN" altLang="en-US" sz="1440" b="0" dirty="0">
                <a:sym typeface="+mn-ea"/>
              </a:rPr>
              <a:t>工业互联网基础设施持续完善，“</a:t>
            </a:r>
            <a:r>
              <a:rPr lang="en-US" altLang="zh-CN" sz="1440" b="0" dirty="0">
                <a:sym typeface="+mn-ea"/>
              </a:rPr>
              <a:t>5G+</a:t>
            </a:r>
            <a:r>
              <a:rPr lang="zh-CN" altLang="en-US" sz="1440" b="0" dirty="0">
                <a:sym typeface="+mn-ea"/>
              </a:rPr>
              <a:t>工业互联网”快速发展</a:t>
            </a:r>
            <a:endParaRPr sz="1440" b="0" dirty="0">
              <a:sym typeface="+mn-ea"/>
            </a:endParaRPr>
          </a:p>
          <a:p>
            <a:pPr marL="725805" lvl="1" indent="-268605" algn="just">
              <a:lnSpc>
                <a:spcPts val="3300"/>
              </a:lnSpc>
              <a:buClr>
                <a:srgbClr val="0070C0"/>
              </a:buClr>
              <a:buFont typeface="Wingdings" panose="05000000000000000000" pitchFamily="2" charset="2"/>
              <a:buChar char="l"/>
            </a:pPr>
            <a:r>
              <a:rPr lang="zh-CN" altLang="en-US" sz="1440" b="0" dirty="0">
                <a:sym typeface="+mn-ea"/>
              </a:rPr>
              <a:t>各类互联网应用持续发展，网约车、在线旅行预订、网络文学等实现较快增长</a:t>
            </a:r>
            <a:endParaRPr sz="1440" b="0" dirty="0">
              <a:sym typeface="+mn-ea"/>
            </a:endParaRPr>
          </a:p>
          <a:p>
            <a:pPr marL="268605" indent="-268605" algn="just">
              <a:lnSpc>
                <a:spcPts val="3300"/>
              </a:lnSpc>
              <a:buClr>
                <a:srgbClr val="0070C0"/>
              </a:buClr>
              <a:buFont typeface="Wingdings" panose="05000000000000000000" pitchFamily="2" charset="2"/>
              <a:buChar char="l"/>
            </a:pPr>
            <a:endParaRPr lang="en-US" altLang="zh-CN" sz="1600" b="0" dirty="0">
              <a:sym typeface="+mn-ea"/>
            </a:endParaRPr>
          </a:p>
          <a:p>
            <a:pPr marL="268605" indent="-268605" algn="just">
              <a:lnSpc>
                <a:spcPts val="3300"/>
              </a:lnSpc>
              <a:buClr>
                <a:srgbClr val="0070C0"/>
              </a:buClr>
              <a:buFont typeface="Wingdings" panose="05000000000000000000" pitchFamily="2" charset="2"/>
              <a:buChar char="l"/>
            </a:pPr>
            <a:r>
              <a:rPr lang="en-US" altLang="zh-CN" sz="1600" b="0" dirty="0">
                <a:sym typeface="+mn-ea"/>
              </a:rPr>
              <a:t>http://www.cnnic.net.cn/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互联网研究部 </a:t>
            </a:r>
            <a:r>
              <a:rPr kumimoji="1" lang="en-US" altLang="zh-CN" sz="1600" b="1" dirty="0">
                <a:solidFill>
                  <a:schemeClr val="bg1"/>
                </a:solidFill>
                <a:latin typeface="微软雅黑" panose="020B0503020204020204" pitchFamily="34" charset="-122"/>
                <a:ea typeface="微软雅黑" panose="020B0503020204020204"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互联网工程部 </a:t>
            </a:r>
            <a:r>
              <a:rPr kumimoji="1" lang="en-US" altLang="zh-CN" sz="1600" b="1" dirty="0">
                <a:solidFill>
                  <a:schemeClr val="bg1"/>
                </a:solidFill>
                <a:latin typeface="微软雅黑" panose="020B0503020204020204" pitchFamily="34" charset="-122"/>
                <a:ea typeface="微软雅黑" panose="020B0503020204020204"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委员会 </a:t>
            </a:r>
            <a:r>
              <a:rPr kumimoji="1" lang="en-US" altLang="zh-CN" sz="1400" b="1" dirty="0">
                <a:solidFill>
                  <a:srgbClr val="0033CC"/>
                </a:solidFill>
                <a:latin typeface="微软雅黑" panose="020B0503020204020204" pitchFamily="34" charset="-122"/>
                <a:ea typeface="微软雅黑" panose="020B0503020204020204" pitchFamily="34" charset="-122"/>
              </a:rPr>
              <a:t>IAB </a:t>
            </a: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互联网研究指导小组</a:t>
            </a: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互联网工程指导小组</a:t>
            </a: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互联网协会 </a:t>
            </a:r>
            <a:r>
              <a:rPr kumimoji="1" lang="en-US" altLang="zh-CN" sz="1400" b="1" dirty="0">
                <a:solidFill>
                  <a:schemeClr val="bg1"/>
                </a:solidFill>
                <a:latin typeface="微软雅黑" panose="020B0503020204020204" pitchFamily="34" charset="-122"/>
                <a:ea typeface="微软雅黑" panose="020B0503020204020204" pitchFamily="34" charset="-122"/>
              </a:rPr>
              <a:t>ISOC</a:t>
            </a: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a:ea typeface="微软雅黑" panose="020B0503020204020204" pitchFamily="34" charset="-122"/>
              </a:rPr>
              <a:t>组织架构</a:t>
            </a:r>
          </a:p>
        </p:txBody>
      </p:sp>
      <p:sp>
        <p:nvSpPr>
          <p:cNvPr id="4" name="圆角矩形标注 3"/>
          <p:cNvSpPr/>
          <p:nvPr/>
        </p:nvSpPr>
        <p:spPr>
          <a:xfrm>
            <a:off x="6142990" y="1182370"/>
            <a:ext cx="2488565" cy="513080"/>
          </a:xfrm>
          <a:prstGeom prst="wedgeRoundRectCallout">
            <a:avLst>
              <a:gd name="adj1" fmla="val -62043"/>
              <a:gd name="adj2" fmla="val -160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200"/>
              <a:t>国际性组织，对互联网进行全面管理以及在世界范围内促进其发展和使用</a:t>
            </a:r>
          </a:p>
        </p:txBody>
      </p:sp>
      <p:sp>
        <p:nvSpPr>
          <p:cNvPr id="7" name="圆角矩形标注 6"/>
          <p:cNvSpPr/>
          <p:nvPr/>
        </p:nvSpPr>
        <p:spPr>
          <a:xfrm>
            <a:off x="6142990" y="1885950"/>
            <a:ext cx="2488565" cy="513080"/>
          </a:xfrm>
          <a:prstGeom prst="wedgeRoundRectCallout">
            <a:avLst>
              <a:gd name="adj1" fmla="val -62043"/>
              <a:gd name="adj2" fmla="val -160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200"/>
              <a:t>技术组织，负责管理互联网有关协议的开发</a:t>
            </a:r>
          </a:p>
        </p:txBody>
      </p:sp>
      <p:sp>
        <p:nvSpPr>
          <p:cNvPr id="8" name="圆角矩形标注 7"/>
          <p:cNvSpPr/>
          <p:nvPr/>
        </p:nvSpPr>
        <p:spPr>
          <a:xfrm>
            <a:off x="1194435" y="4587240"/>
            <a:ext cx="2488565" cy="513080"/>
          </a:xfrm>
          <a:prstGeom prst="wedgeRoundRectCallout">
            <a:avLst>
              <a:gd name="adj1" fmla="val -2589"/>
              <a:gd name="adj2" fmla="val -101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200"/>
              <a:t>研究一些需要长期考虑的问题，包括互联网的一些协议、应用、体系结构等</a:t>
            </a:r>
          </a:p>
        </p:txBody>
      </p:sp>
      <p:sp>
        <p:nvSpPr>
          <p:cNvPr id="9" name="圆角矩形标注 8"/>
          <p:cNvSpPr/>
          <p:nvPr/>
        </p:nvSpPr>
        <p:spPr>
          <a:xfrm>
            <a:off x="6069965" y="4573905"/>
            <a:ext cx="2488565" cy="513080"/>
          </a:xfrm>
          <a:prstGeom prst="wedgeRoundRectCallout">
            <a:avLst>
              <a:gd name="adj1" fmla="val 6519"/>
              <a:gd name="adj2" fmla="val -1061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200"/>
              <a:t>每个领域集中研究某一特定的短期和中期的工程问题，主要针对协议的开发和标准化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7" grpId="0" bldLvl="0" animBg="1"/>
      <p:bldP spid="7" grpId="1" animBg="1"/>
      <p:bldP spid="8" grpId="0" bldLvl="0" animBg="1"/>
      <p:bldP spid="8" grpId="1" animBg="1"/>
      <p:bldP spid="9" grpId="0" bldLvl="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solidFill>
                  <a:srgbClr val="C00000"/>
                </a:solidFill>
              </a:rPr>
              <a:t>RFC</a:t>
            </a:r>
            <a:r>
              <a:rPr lang="zh-CN" altLang="en-US" dirty="0">
                <a:solidFill>
                  <a:srgbClr val="C00000"/>
                </a:solidFill>
              </a:rPr>
              <a:t>：</a:t>
            </a:r>
            <a:r>
              <a:rPr lang="en-US" altLang="zh-CN" dirty="0"/>
              <a:t>Request For Comments </a:t>
            </a:r>
            <a:r>
              <a:rPr lang="zh-CN" altLang="en-US" dirty="0"/>
              <a:t>（请求评论）。</a:t>
            </a:r>
            <a:endParaRPr lang="en-US" altLang="zh-CN" dirty="0"/>
          </a:p>
          <a:p>
            <a:r>
              <a:rPr lang="zh-CN" altLang="en-US" dirty="0"/>
              <a:t>所有的 </a:t>
            </a:r>
            <a:r>
              <a:rPr lang="en-US" altLang="zh-CN" dirty="0"/>
              <a:t>RFC </a:t>
            </a:r>
            <a:r>
              <a:rPr lang="zh-CN" altLang="en-US" dirty="0"/>
              <a:t>文档都可从互联网上</a:t>
            </a:r>
            <a:r>
              <a:rPr lang="zh-CN" altLang="en-US" dirty="0">
                <a:solidFill>
                  <a:srgbClr val="0000CC"/>
                </a:solidFill>
              </a:rPr>
              <a:t>免费</a:t>
            </a:r>
            <a:r>
              <a:rPr lang="zh-CN" altLang="en-US" dirty="0"/>
              <a:t>下载。</a:t>
            </a:r>
            <a:endParaRPr lang="en-US" altLang="zh-CN" dirty="0"/>
          </a:p>
          <a:p>
            <a:r>
              <a:rPr lang="zh-CN" altLang="en-US" dirty="0">
                <a:solidFill>
                  <a:srgbClr val="0000CC"/>
                </a:solidFill>
              </a:rPr>
              <a:t>任何人</a:t>
            </a:r>
            <a:r>
              <a:rPr lang="zh-CN" altLang="en-US" dirty="0"/>
              <a:t>都可以用电子邮件随时发表对某个文档的意见或建议。</a:t>
            </a:r>
            <a:endParaRPr lang="en-US" altLang="zh-CN" dirty="0"/>
          </a:p>
          <a:p>
            <a:r>
              <a:rPr lang="zh-CN" altLang="en-US" dirty="0">
                <a:solidFill>
                  <a:srgbClr val="C00000"/>
                </a:solidFill>
              </a:rPr>
              <a:t>但并非所有的 </a:t>
            </a:r>
            <a:r>
              <a:rPr lang="en-US" altLang="zh-CN" dirty="0">
                <a:solidFill>
                  <a:srgbClr val="C00000"/>
                </a:solidFill>
              </a:rPr>
              <a:t>RFC </a:t>
            </a:r>
            <a:r>
              <a:rPr lang="zh-CN" altLang="en-US" dirty="0">
                <a:solidFill>
                  <a:srgbClr val="C00000"/>
                </a:solidFill>
              </a:rPr>
              <a:t>文档都是互联网标准。</a:t>
            </a:r>
            <a:r>
              <a:rPr lang="zh-CN" altLang="en-US" dirty="0"/>
              <a:t>只有很少部分的 </a:t>
            </a:r>
            <a:r>
              <a:rPr lang="en-US" altLang="zh-CN" dirty="0"/>
              <a:t>RFC </a:t>
            </a:r>
            <a:r>
              <a:rPr lang="zh-CN" altLang="en-US" dirty="0"/>
              <a:t>文档最后才能变成互联网标准。</a:t>
            </a:r>
            <a:endParaRPr lang="en-US" altLang="zh-CN" dirty="0"/>
          </a:p>
          <a:p>
            <a:r>
              <a:rPr lang="en-US" altLang="zh-CN" dirty="0"/>
              <a:t>RFC </a:t>
            </a:r>
            <a:r>
              <a:rPr lang="zh-CN" altLang="en-US" dirty="0"/>
              <a:t>文档</a:t>
            </a:r>
            <a:r>
              <a:rPr lang="zh-CN" altLang="en-US" dirty="0">
                <a:solidFill>
                  <a:srgbClr val="0000FF"/>
                </a:solidFill>
              </a:rPr>
              <a:t>按发表时间的先后</a:t>
            </a:r>
            <a:r>
              <a:rPr lang="zh-CN" altLang="en-US" dirty="0"/>
              <a:t>编上序号（即 </a:t>
            </a:r>
            <a:r>
              <a:rPr lang="en-US" altLang="zh-CN" dirty="0" err="1"/>
              <a:t>RFCxxxx</a:t>
            </a:r>
            <a:r>
              <a:rPr lang="zh-CN" altLang="en-US" dirty="0"/>
              <a:t>，</a:t>
            </a:r>
            <a:r>
              <a:rPr lang="en-US" altLang="zh-CN" dirty="0" err="1"/>
              <a:t>xxxx</a:t>
            </a:r>
            <a:r>
              <a:rPr lang="en-US" altLang="zh-CN" dirty="0"/>
              <a:t> </a:t>
            </a:r>
            <a:r>
              <a:rPr lang="zh-CN" altLang="en-US" dirty="0"/>
              <a:t>是阿拉伯数字）。</a:t>
            </a:r>
            <a:endParaRPr lang="en-US" altLang="zh-CN" dirty="0"/>
          </a:p>
        </p:txBody>
      </p:sp>
      <p:sp>
        <p:nvSpPr>
          <p:cNvPr id="4" name="文本占位符 3"/>
          <p:cNvSpPr>
            <a:spLocks noGrp="1"/>
          </p:cNvSpPr>
          <p:nvPr>
            <p:ph type="body" sz="quarter" idx="11"/>
          </p:nvPr>
        </p:nvSpPr>
        <p:spPr/>
        <p:txBody>
          <a:bodyPr/>
          <a:lstStyle/>
          <a:p>
            <a:r>
              <a:rPr lang="zh-CN" altLang="en-US" dirty="0"/>
              <a:t>标准发表：以 </a:t>
            </a:r>
            <a:r>
              <a:rPr lang="en-US" altLang="zh-CN" dirty="0"/>
              <a:t>RFC </a:t>
            </a:r>
            <a:r>
              <a:rPr lang="zh-CN" altLang="en-US" dirty="0"/>
              <a:t>的形式</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互联网草案</a:t>
              </a:r>
              <a:endParaRPr lang="en-US" altLang="zh-CN" sz="12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 </a:t>
              </a:r>
              <a:r>
                <a:rPr lang="en-US" altLang="en-US" sz="1200" b="1" kern="1200" dirty="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建议标准 </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互联网标准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kern="1200" dirty="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记为 </a:t>
              </a:r>
              <a:r>
                <a:rPr lang="en-US" altLang="zh-CN" sz="1100" b="1" dirty="0" err="1">
                  <a:latin typeface="微软雅黑" panose="020B0503020204020204" pitchFamily="34" charset="-122"/>
                  <a:ea typeface="微软雅黑" panose="020B0503020204020204" pitchFamily="34" charset="-122"/>
                </a:rPr>
                <a:t>STDxx</a:t>
              </a:r>
              <a:r>
                <a:rPr lang="en-US" altLang="zh-CN" sz="1100" b="1"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草案标准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a:latin typeface="微软雅黑" panose="020B0503020204020204" pitchFamily="34" charset="-122"/>
                  <a:ea typeface="微软雅黑" panose="020B0503020204020204" pitchFamily="34" charset="-122"/>
                </a:rPr>
                <a:t>非标准轨道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历史</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a:latin typeface="微软雅黑" panose="020B0503020204020204" pitchFamily="34" charset="-122"/>
                  <a:ea typeface="微软雅黑" panose="020B0503020204020204" pitchFamily="34" charset="-122"/>
                </a:rPr>
                <a:t>(</a:t>
              </a:r>
              <a:r>
                <a:rPr lang="en-US" altLang="zh-CN" sz="1100" b="1" kern="1200" dirty="0">
                  <a:latin typeface="微软雅黑" panose="020B0503020204020204" pitchFamily="34" charset="-122"/>
                  <a:ea typeface="微软雅黑" panose="020B0503020204020204" pitchFamily="34" charset="-122"/>
                </a:rPr>
                <a:t>Historic</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信息</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a:latin typeface="微软雅黑" panose="020B0503020204020204" pitchFamily="34" charset="-122"/>
                  <a:ea typeface="微软雅黑" panose="020B0503020204020204" pitchFamily="34" charset="-122"/>
                </a:rPr>
                <a:t>实验</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a:t>
              </a:r>
              <a:r>
                <a:rPr lang="en-US" altLang="zh-CN" sz="1100" b="1" dirty="0">
                  <a:latin typeface="微软雅黑" panose="020B0503020204020204" pitchFamily="34" charset="-122"/>
                  <a:ea typeface="微软雅黑" panose="020B0503020204020204" pitchFamily="34" charset="-122"/>
                </a:rPr>
                <a:t>Experimental</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zh-CN" altLang="zh-CN" sz="2000" b="1" dirty="0">
                <a:solidFill>
                  <a:schemeClr val="bg1"/>
                </a:solidFill>
                <a:ea typeface="微软雅黑" panose="020B0503020204020204" pitchFamily="34" charset="-122"/>
              </a:rPr>
              <a:t>互联网的边缘部分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zh-CN" altLang="zh-CN" sz="2000" b="1" dirty="0">
                <a:solidFill>
                  <a:schemeClr val="bg1"/>
                </a:solidFill>
                <a:ea typeface="微软雅黑" panose="020B0503020204020204" pitchFamily="34" charset="-122"/>
              </a:rPr>
              <a:t>互联网的核心部分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a:t>从互联网的工作方式上看，可以划分为两大块：</a:t>
            </a:r>
            <a:endParaRPr lang="en-US" altLang="zh-CN" dirty="0">
              <a:solidFill>
                <a:srgbClr val="0000FF"/>
              </a:solidFill>
            </a:endParaRPr>
          </a:p>
          <a:p>
            <a:pPr marL="268605" indent="-268605" fontAlgn="auto">
              <a:lnSpc>
                <a:spcPts val="3300"/>
              </a:lnSpc>
              <a:buClr>
                <a:srgbClr val="0070C0"/>
              </a:buClr>
              <a:defRPr/>
            </a:pPr>
            <a:r>
              <a:rPr lang="zh-CN" altLang="en-US" dirty="0">
                <a:solidFill>
                  <a:srgbClr val="C00000"/>
                </a:solidFill>
              </a:rPr>
              <a:t>边缘部分： </a:t>
            </a:r>
            <a:r>
              <a:rPr lang="zh-CN" altLang="en-US" dirty="0"/>
              <a:t>由所有连接在互联网上的</a:t>
            </a:r>
            <a:r>
              <a:rPr lang="zh-CN" altLang="en-US" dirty="0">
                <a:solidFill>
                  <a:srgbClr val="0000FF"/>
                </a:solidFill>
              </a:rPr>
              <a:t>主机</a:t>
            </a:r>
            <a:r>
              <a:rPr lang="zh-CN" altLang="en-US" dirty="0"/>
              <a:t>组成，由用户直接使用，用来进行通信（传送数据、音频或视频）和资源共享。</a:t>
            </a:r>
          </a:p>
          <a:p>
            <a:pPr marL="268605" indent="-268605"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a:t>组成，为边缘部分提供服务（提供连通性和交换）。</a:t>
            </a:r>
            <a:endParaRPr lang="en-US" altLang="zh-CN"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a:t>处在互联网边缘部分的就是连接在互联网上的所有的主机。这些主机又称为</a:t>
            </a:r>
            <a:r>
              <a:rPr lang="zh-CN" altLang="en-US" dirty="0">
                <a:solidFill>
                  <a:srgbClr val="0000FF"/>
                </a:solidFill>
              </a:rPr>
              <a:t>端系统</a:t>
            </a:r>
            <a:r>
              <a:rPr lang="zh-CN" altLang="en-US" dirty="0"/>
              <a:t> </a:t>
            </a:r>
            <a:r>
              <a:rPr lang="en-US" altLang="zh-CN" dirty="0"/>
              <a:t>(end system)</a:t>
            </a:r>
            <a:r>
              <a:rPr lang="zh-CN" altLang="en-US" dirty="0"/>
              <a:t>。</a:t>
            </a:r>
            <a:endParaRPr lang="en-US" altLang="zh-CN" dirty="0"/>
          </a:p>
          <a:p>
            <a:r>
              <a:rPr lang="zh-CN" altLang="zh-CN" dirty="0">
                <a:solidFill>
                  <a:srgbClr val="C00000"/>
                </a:solidFill>
              </a:rPr>
              <a:t>端系统在功能上可能有很大差别</a:t>
            </a:r>
            <a:r>
              <a:rPr lang="zh-CN" altLang="en-US" dirty="0">
                <a:solidFill>
                  <a:srgbClr val="C00000"/>
                </a:solidFill>
              </a:rPr>
              <a:t>：</a:t>
            </a:r>
            <a:endParaRPr lang="en-US" altLang="zh-CN" dirty="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endParaRPr lang="en-US" altLang="zh-CN" dirty="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a:p>
          <a:p>
            <a:r>
              <a:rPr lang="zh-CN" altLang="zh-CN" dirty="0"/>
              <a:t>端系统的拥有者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信息时代：以网络为核心</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749090" cy="3705806"/>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万物联网</a:t>
            </a: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人人用网</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Times New Roman" panose="02020603050405020304" pitchFamily="18" charset="0"/>
                  <a:ea typeface="微软雅黑" panose="020B0503020204020204" pitchFamily="34" charset="-122"/>
                </a:rPr>
                <a:t>智能手机</a:t>
              </a: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0000FF"/>
                  </a:solidFill>
                  <a:latin typeface="Times New Roman" panose="02020603050405020304" pitchFamily="18" charset="0"/>
                  <a:ea typeface="微软雅黑" panose="020B0503020204020204" pitchFamily="34" charset="-122"/>
                </a:rPr>
                <a:t>IP</a:t>
              </a:r>
              <a:r>
                <a:rPr kumimoji="1" lang="zh-CN" altLang="en-US" sz="1200" b="1" dirty="0">
                  <a:solidFill>
                    <a:srgbClr val="0000FF"/>
                  </a:solidFill>
                  <a:latin typeface="Times New Roman" panose="02020603050405020304" pitchFamily="18" charset="0"/>
                  <a:ea typeface="微软雅黑" panose="020B0503020204020204" pitchFamily="34" charset="-122"/>
                </a:rPr>
                <a:t>摄像头</a:t>
              </a: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大型或超级计算机</a:t>
            </a: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服务器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实际上是指：</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进行通信。</a:t>
            </a:r>
          </a:p>
        </p:txBody>
      </p:sp>
      <p:sp>
        <p:nvSpPr>
          <p:cNvPr id="2" name="文本占位符 1"/>
          <p:cNvSpPr>
            <a:spLocks noGrp="1"/>
          </p:cNvSpPr>
          <p:nvPr>
            <p:ph type="body" sz="quarter" idx="11"/>
          </p:nvPr>
        </p:nvSpPr>
        <p:spPr/>
        <p:txBody>
          <a:bodyPr/>
          <a:lstStyle/>
          <a:p>
            <a:r>
              <a:rPr lang="zh-CN" altLang="en-US" dirty="0"/>
              <a:t>“计算机之间通信”的含义</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端系统之间的两种通信方式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a:t>客户</a:t>
            </a:r>
            <a:r>
              <a:rPr lang="en-US" altLang="zh-CN" dirty="0"/>
              <a:t>/</a:t>
            </a:r>
            <a:r>
              <a:rPr lang="zh-CN" altLang="en-US" dirty="0"/>
              <a:t>服务器方式所描述的是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的关系。</a:t>
            </a: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a:t>。</a:t>
            </a:r>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服务器方式（</a:t>
            </a:r>
            <a:r>
              <a:rPr lang="en-US" altLang="zh-CN" dirty="0"/>
              <a:t>C/S </a:t>
            </a:r>
            <a:r>
              <a:rPr lang="zh-CN" altLang="en-US" dirty="0"/>
              <a:t>方式）</a:t>
            </a:r>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en-US" altLang="zh-CN"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客户程序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endParaRPr lang="en-US" altLang="zh-CN" sz="1600" b="1" dirty="0">
              <a:solidFill>
                <a:srgbClr val="0000FF"/>
              </a:solidFill>
              <a:latin typeface="微软雅黑" panose="020B0503020204020204" pitchFamily="34" charset="-122"/>
              <a:ea typeface="微软雅黑" panose="020B0503020204020204" pitchFamily="34" charset="-122"/>
            </a:endParaRPr>
          </a:p>
          <a:p>
            <a:r>
              <a:rPr lang="zh-CN" altLang="en-US" sz="1600" b="1" dirty="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提供服务。</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客户程序</a:t>
            </a:r>
            <a:endParaRPr lang="en-US" altLang="zh-CN" dirty="0">
              <a:solidFill>
                <a:srgbClr val="0000FF"/>
              </a:solidFill>
            </a:endParaRPr>
          </a:p>
          <a:p>
            <a:pPr lvl="1"/>
            <a:r>
              <a:rPr lang="zh-CN" altLang="en-US" dirty="0"/>
              <a:t>被用户</a:t>
            </a:r>
            <a:r>
              <a:rPr lang="zh-CN" altLang="en-US" dirty="0">
                <a:solidFill>
                  <a:srgbClr val="C00000"/>
                </a:solidFill>
              </a:rPr>
              <a:t>调用后运行，</a:t>
            </a:r>
            <a:r>
              <a:rPr lang="zh-CN" altLang="en-US" dirty="0"/>
              <a:t>需</a:t>
            </a:r>
            <a:r>
              <a:rPr lang="zh-CN" altLang="en-US" dirty="0">
                <a:solidFill>
                  <a:srgbClr val="C00000"/>
                </a:solidFill>
              </a:rPr>
              <a:t>主动</a:t>
            </a:r>
            <a:r>
              <a:rPr lang="zh-CN" altLang="en-US" dirty="0"/>
              <a:t>向远地服务器发起通信（请求服务）。必须知道服务器程序的地址。</a:t>
            </a:r>
            <a:endParaRPr lang="en-US" altLang="zh-CN" dirty="0"/>
          </a:p>
          <a:p>
            <a:pPr lvl="1"/>
            <a:r>
              <a:rPr lang="zh-CN" altLang="en-US" dirty="0"/>
              <a:t>不需要特殊的硬件和很复杂的操作系统。</a:t>
            </a:r>
            <a:endParaRPr lang="en-US" altLang="zh-CN" dirty="0"/>
          </a:p>
          <a:p>
            <a:r>
              <a:rPr lang="zh-CN" altLang="en-US" dirty="0">
                <a:solidFill>
                  <a:srgbClr val="0000FF"/>
                </a:solidFill>
              </a:rPr>
              <a:t>服务器程序</a:t>
            </a:r>
            <a:endParaRPr lang="en-US" altLang="zh-CN" dirty="0">
              <a:solidFill>
                <a:srgbClr val="0000FF"/>
              </a:solidFill>
            </a:endParaRPr>
          </a:p>
          <a:p>
            <a:pPr lvl="1"/>
            <a:r>
              <a:rPr lang="zh-CN" altLang="en-US" dirty="0"/>
              <a:t>专门用来提供某种服务的程序，可同时处理多个客户请求。</a:t>
            </a:r>
          </a:p>
          <a:p>
            <a:pPr lvl="1"/>
            <a:r>
              <a:rPr lang="zh-CN" altLang="en-US" dirty="0"/>
              <a:t>一直</a:t>
            </a:r>
            <a:r>
              <a:rPr lang="zh-CN" altLang="en-US" dirty="0">
                <a:solidFill>
                  <a:srgbClr val="C00000"/>
                </a:solidFill>
              </a:rPr>
              <a:t>不断地运行着，被动</a:t>
            </a:r>
            <a:r>
              <a:rPr lang="zh-CN" altLang="en-US" dirty="0"/>
              <a:t>地等待并接受来自各地的客户的通信请求。不需要知道客户程序的地址。</a:t>
            </a:r>
          </a:p>
          <a:p>
            <a:pPr lvl="1"/>
            <a:r>
              <a:rPr lang="zh-CN" altLang="en-US" dirty="0"/>
              <a:t>一般需要强大的硬件和高级的操作系统支持。</a:t>
            </a:r>
          </a:p>
        </p:txBody>
      </p:sp>
      <p:sp>
        <p:nvSpPr>
          <p:cNvPr id="3" name="文本占位符 2"/>
          <p:cNvSpPr>
            <a:spLocks noGrp="1"/>
          </p:cNvSpPr>
          <p:nvPr>
            <p:ph type="body" sz="quarter" idx="11"/>
          </p:nvPr>
        </p:nvSpPr>
        <p:spPr/>
        <p:txBody>
          <a:bodyPr/>
          <a:lstStyle/>
          <a:p>
            <a:r>
              <a:rPr lang="zh-CN" altLang="en-US" dirty="0"/>
              <a:t>客户程序和服务器程序主要特点</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两台主机在通信时</a:t>
            </a:r>
            <a:r>
              <a:rPr lang="zh-CN" altLang="en-US" dirty="0">
                <a:solidFill>
                  <a:srgbClr val="C00000"/>
                </a:solidFill>
              </a:rPr>
              <a:t>不区分</a:t>
            </a:r>
            <a:r>
              <a:rPr lang="zh-CN" altLang="en-US" dirty="0"/>
              <a:t>服务请求方和服务提供方。</a:t>
            </a:r>
          </a:p>
          <a:p>
            <a:r>
              <a:rPr lang="zh-CN" altLang="en-US" dirty="0"/>
              <a:t>只要都运行了 </a:t>
            </a:r>
            <a:r>
              <a:rPr lang="en-US" altLang="zh-CN" dirty="0"/>
              <a:t>P2P </a:t>
            </a:r>
            <a:r>
              <a:rPr lang="zh-CN" altLang="en-US" dirty="0"/>
              <a:t>软件，就可以进行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对等连接方式（</a:t>
            </a:r>
            <a:r>
              <a:rPr lang="en-US" altLang="zh-CN" dirty="0"/>
              <a:t>P2P </a:t>
            </a:r>
            <a:r>
              <a:rPr lang="zh-CN" altLang="en-US" dirty="0"/>
              <a:t>方式）</a:t>
            </a:r>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chemeClr val="bg1"/>
                </a:solidFill>
                <a:latin typeface="微软雅黑" panose="020B0503020204020204" pitchFamily="34" charset="-122"/>
                <a:ea typeface="微软雅黑" panose="020B0503020204020204" pitchFamily="34" charset="-122"/>
              </a:rPr>
              <a:t>对等连接方式从本质上看仍然是使用客户服务器方式，只是对等连接中的每一个主机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互联网的核心部分</a:t>
            </a:r>
          </a:p>
        </p:txBody>
      </p:sp>
      <p:sp>
        <p:nvSpPr>
          <p:cNvPr id="5" name="内容占位符 4"/>
          <p:cNvSpPr>
            <a:spLocks noGrp="1"/>
          </p:cNvSpPr>
          <p:nvPr>
            <p:ph sz="quarter" idx="11"/>
          </p:nvPr>
        </p:nvSpPr>
        <p:spPr/>
        <p:txBody>
          <a:bodyPr/>
          <a:lstStyle/>
          <a:p>
            <a:r>
              <a:rPr lang="zh-CN" altLang="en-US" dirty="0"/>
              <a:t>是互联网中最复杂的部分。</a:t>
            </a:r>
          </a:p>
          <a:p>
            <a:r>
              <a:rPr lang="zh-CN" altLang="en-US" dirty="0"/>
              <a:t>向网络边缘中的主机</a:t>
            </a:r>
            <a:r>
              <a:rPr lang="zh-CN" altLang="en-US" dirty="0">
                <a:solidFill>
                  <a:srgbClr val="C00000"/>
                </a:solidFill>
              </a:rPr>
              <a:t>提供连通性，</a:t>
            </a:r>
            <a:r>
              <a:rPr lang="zh-CN" altLang="en-US" dirty="0"/>
              <a:t>使任何一台主机都能够向其他主机通信。</a:t>
            </a:r>
            <a:endParaRPr lang="en-US" altLang="zh-CN" dirty="0"/>
          </a:p>
          <a:p>
            <a:endParaRPr lang="zh-CN" altLang="en-US" dirty="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C00000"/>
                </a:solidFill>
                <a:latin typeface="微软雅黑" panose="020B0503020204020204" pitchFamily="34" charset="-122"/>
                <a:ea typeface="微软雅黑" panose="020B0503020204020204" pitchFamily="34" charset="-122"/>
              </a:rPr>
              <a:t>路由器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C00000"/>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C00000"/>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a:t>
            </a: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rgbClr val="FFFF00"/>
                </a:solidFill>
                <a:latin typeface="微软雅黑" panose="020B0503020204020204" pitchFamily="34" charset="-122"/>
                <a:ea typeface="微软雅黑" panose="020B0503020204020204" pitchFamily="34" charset="-122"/>
              </a:rPr>
              <a:t>分组转发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互联网的核心部分</a:t>
            </a:r>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a:t>报文交换 等。</a:t>
            </a:r>
          </a:p>
          <a:p>
            <a:r>
              <a:rPr lang="zh-CN" altLang="en-US" dirty="0">
                <a:solidFill>
                  <a:srgbClr val="0000FF"/>
                </a:solidFill>
              </a:rPr>
              <a:t>互联网的核心部分采用</a:t>
            </a:r>
            <a:r>
              <a:rPr lang="zh-CN" altLang="en-US" dirty="0">
                <a:solidFill>
                  <a:srgbClr val="C00000"/>
                </a:solidFill>
              </a:rPr>
              <a:t>分组交换技术。</a:t>
            </a: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solidFill>
                  <a:srgbClr val="0000FF"/>
                </a:solidFill>
              </a:rPr>
              <a:t>电线对的数量与电话机数量的平方（</a:t>
            </a:r>
            <a:r>
              <a:rPr lang="en-US" altLang="zh-CN" dirty="0">
                <a:solidFill>
                  <a:srgbClr val="0000FF"/>
                </a:solidFill>
              </a:rPr>
              <a:t>N</a:t>
            </a:r>
            <a:r>
              <a:rPr lang="en-US" altLang="zh-CN" baseline="30000" dirty="0">
                <a:solidFill>
                  <a:srgbClr val="0000FF"/>
                </a:solidFill>
              </a:rPr>
              <a:t>2</a:t>
            </a:r>
            <a:r>
              <a:rPr lang="zh-CN" altLang="en-US" dirty="0">
                <a:solidFill>
                  <a:srgbClr val="0000FF"/>
                </a:solidFill>
              </a:rPr>
              <a:t>）</a:t>
            </a:r>
            <a:r>
              <a:rPr lang="zh-CN" altLang="en-US">
                <a:solidFill>
                  <a:srgbClr val="0000FF"/>
                </a:solidFill>
              </a:rPr>
              <a:t>成正比。  </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电路交换的主要特点</a:t>
            </a:r>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将这些电话连接起来。</a:t>
            </a:r>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a:solidFill>
                    <a:prstClr val="white"/>
                  </a:solidFill>
                  <a:latin typeface="微软雅黑" panose="020B0503020204020204" pitchFamily="34" charset="-122"/>
                  <a:ea typeface="微软雅黑" panose="020B0503020204020204" pitchFamily="34" charset="-122"/>
                </a:rPr>
                <a:t>这种</a:t>
              </a:r>
              <a:r>
                <a:rPr lang="zh-CN" altLang="zh-CN" b="1" dirty="0">
                  <a:solidFill>
                    <a:prstClr val="white"/>
                  </a:solidFill>
                  <a:latin typeface="微软雅黑" panose="020B0503020204020204" pitchFamily="34" charset="-122"/>
                  <a:ea typeface="微软雅黑" panose="020B0503020204020204" pitchFamily="34" charset="-122"/>
                </a:rPr>
                <a:t>交换方式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“网络”是一个统称，泛指把人或物互连在一起而形成的系统。</a:t>
            </a:r>
          </a:p>
        </p:txBody>
      </p:sp>
      <p:grpSp>
        <p:nvGrpSpPr>
          <p:cNvPr id="11" name="组合 10"/>
          <p:cNvGrpSpPr/>
          <p:nvPr/>
        </p:nvGrpSpPr>
        <p:grpSpPr>
          <a:xfrm>
            <a:off x="466344" y="517984"/>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989679" y="1151890"/>
              <a:ext cx="10823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     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“交换 </a:t>
            </a:r>
            <a:r>
              <a:rPr lang="en-US" altLang="zh-CN" dirty="0"/>
              <a:t>(switching)</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a:solidFill>
                  <a:srgbClr val="C00000"/>
                </a:solidFill>
              </a:rPr>
              <a:t>转接：</a:t>
            </a:r>
            <a:r>
              <a:rPr lang="zh-CN" altLang="en-US" dirty="0"/>
              <a:t>把一条电话线转接到另一条电话线，使它们连通起来。</a:t>
            </a:r>
          </a:p>
          <a:p>
            <a:r>
              <a:rPr lang="zh-CN" altLang="en-US" dirty="0"/>
              <a:t>从通信资源的分配角度来看，就是按照某种方式</a:t>
            </a:r>
            <a:r>
              <a:rPr lang="zh-CN" altLang="en-US" dirty="0">
                <a:solidFill>
                  <a:srgbClr val="C00000"/>
                </a:solidFill>
              </a:rPr>
              <a:t>动态地</a:t>
            </a:r>
            <a:r>
              <a:rPr lang="zh-CN" altLang="en-US" dirty="0">
                <a:solidFill>
                  <a:srgbClr val="0000FF"/>
                </a:solidFill>
              </a:rPr>
              <a:t>分配传输线路的资源。</a:t>
            </a: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a:t>建立一条专用的物理通路（占用通信资源）。</a:t>
            </a:r>
            <a:endParaRPr lang="en-US" altLang="zh-CN" dirty="0"/>
          </a:p>
          <a:p>
            <a:r>
              <a:rPr lang="zh-CN" altLang="en-US" dirty="0">
                <a:solidFill>
                  <a:srgbClr val="C00000"/>
                </a:solidFill>
              </a:rPr>
              <a:t>通话：</a:t>
            </a:r>
            <a:r>
              <a:rPr lang="zh-CN" altLang="en-US" dirty="0"/>
              <a:t>主叫和被叫双方互相通电话（一直占用通信资源）。</a:t>
            </a:r>
          </a:p>
          <a:p>
            <a:r>
              <a:rPr lang="zh-CN" altLang="en-US" dirty="0">
                <a:solidFill>
                  <a:srgbClr val="C00000"/>
                </a:solidFill>
              </a:rPr>
              <a:t>释放连接：</a:t>
            </a:r>
            <a:r>
              <a:rPr lang="zh-CN" altLang="en-US" dirty="0"/>
              <a:t>释放刚才使用的专用的物理通路（归还通信资源）。</a:t>
            </a:r>
          </a:p>
          <a:p>
            <a:endParaRPr lang="zh-CN" altLang="en-US" dirty="0"/>
          </a:p>
        </p:txBody>
      </p:sp>
      <p:sp>
        <p:nvSpPr>
          <p:cNvPr id="3" name="文本占位符 2"/>
          <p:cNvSpPr>
            <a:spLocks noGrp="1"/>
          </p:cNvSpPr>
          <p:nvPr>
            <p:ph type="body" sz="quarter" idx="11"/>
          </p:nvPr>
        </p:nvSpPr>
        <p:spPr/>
        <p:txBody>
          <a:bodyPr/>
          <a:lstStyle/>
          <a:p>
            <a:r>
              <a:rPr lang="zh-CN" altLang="en-US" dirty="0"/>
              <a:t>电路交换特点</a:t>
            </a:r>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a:solidFill>
                  <a:srgbClr val="FFFF00"/>
                </a:solidFill>
                <a:latin typeface="微软雅黑" panose="020B0503020204020204" pitchFamily="34" charset="-122"/>
                <a:ea typeface="微软雅黑" panose="020B0503020204020204" pitchFamily="34" charset="-122"/>
              </a:rPr>
              <a:t>突发性，</a:t>
            </a:r>
            <a:r>
              <a:rPr lang="zh-CN" altLang="en-US" sz="1700" b="1" dirty="0">
                <a:solidFill>
                  <a:schemeClr val="bg1"/>
                </a:solidFill>
                <a:latin typeface="微软雅黑" panose="020B0503020204020204" pitchFamily="34" charset="-122"/>
                <a:ea typeface="微软雅黑" panose="020B0503020204020204" pitchFamily="34" charset="-122"/>
              </a:rPr>
              <a:t>这导致在传送数据时，通信线路的利用率很低，真正用来传送数据的时间往往不到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zh-CN" altLang="en-US" sz="1700" b="1" dirty="0">
                <a:solidFill>
                  <a:schemeClr val="bg1"/>
                </a:solidFill>
                <a:latin typeface="微软雅黑" panose="020B0503020204020204" pitchFamily="34" charset="-122"/>
                <a:ea typeface="微软雅黑" panose="020B0503020204020204" pitchFamily="34" charset="-122"/>
              </a:rPr>
              <a:t>，甚至不到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zh-CN" altLang="en-US" sz="1700" b="1" dirty="0">
                <a:solidFill>
                  <a:schemeClr val="bg1"/>
                </a:solidFill>
                <a:latin typeface="微软雅黑" panose="020B0503020204020204" pitchFamily="34" charset="-122"/>
                <a:ea typeface="微软雅黑" panose="020B0503020204020204" pitchFamily="34" charset="-122"/>
              </a:rPr>
              <a:t>，已被用户占用的通信线路资源在绝大部分时间里都是空闲的。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端到端的通信资源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分组交换的主要特点</a:t>
            </a:r>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a:solidFill>
                  <a:srgbClr val="0000FF"/>
                </a:solidFill>
              </a:rPr>
              <a:t>110100011010101011010101110001001101001011</a:t>
            </a: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在发送端，先把较长的报文划分成更小的等长数据段。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CC"/>
                </a:solidFill>
                <a:latin typeface="微软雅黑" panose="020B0503020204020204" pitchFamily="34" charset="-122"/>
                <a:ea typeface="微软雅黑" panose="020B0503020204020204" pitchFamily="34" charset="-122"/>
              </a:rPr>
              <a:t>注意：左边是“前面”</a:t>
            </a:r>
          </a:p>
        </p:txBody>
      </p:sp>
      <p:sp>
        <p:nvSpPr>
          <p:cNvPr id="41" name="矩形 40"/>
          <p:cNvSpPr/>
          <p:nvPr/>
        </p:nvSpPr>
        <p:spPr>
          <a:xfrm>
            <a:off x="1045030" y="4142276"/>
            <a:ext cx="69142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a:t>发送端</a:t>
            </a:r>
            <a:r>
              <a:rPr lang="zh-CN" altLang="en-US" dirty="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a:t>分组交换以“</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1666609" y="1006931"/>
            <a:ext cx="2429157" cy="433780"/>
            <a:chOff x="1973" y="2532"/>
            <a:chExt cx="1652" cy="320"/>
          </a:xfrm>
        </p:grpSpPr>
        <p:sp>
          <p:nvSpPr>
            <p:cNvPr id="7" name="AutoShape 14"/>
            <p:cNvSpPr/>
            <p:nvPr/>
          </p:nvSpPr>
          <p:spPr bwMode="auto">
            <a:xfrm rot="5400000">
              <a:off x="2748" y="1975"/>
              <a:ext cx="102"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p>
        </p:txBody>
      </p:sp>
      <p:grpSp>
        <p:nvGrpSpPr>
          <p:cNvPr id="11" name="Group 16"/>
          <p:cNvGrpSpPr/>
          <p:nvPr/>
        </p:nvGrpSpPr>
        <p:grpSpPr bwMode="auto">
          <a:xfrm>
            <a:off x="3565193" y="1640571"/>
            <a:ext cx="2429157" cy="457201"/>
            <a:chOff x="1974" y="2532"/>
            <a:chExt cx="1652" cy="336"/>
          </a:xfrm>
        </p:grpSpPr>
        <p:sp>
          <p:nvSpPr>
            <p:cNvPr id="12" name="AutoShape 17"/>
            <p:cNvSpPr/>
            <p:nvPr/>
          </p:nvSpPr>
          <p:spPr bwMode="auto">
            <a:xfrm rot="5400000">
              <a:off x="2734" y="1977"/>
              <a:ext cx="131"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p>
        </p:txBody>
      </p:sp>
      <p:grpSp>
        <p:nvGrpSpPr>
          <p:cNvPr id="16" name="Group 19"/>
          <p:cNvGrpSpPr/>
          <p:nvPr/>
        </p:nvGrpSpPr>
        <p:grpSpPr bwMode="auto">
          <a:xfrm>
            <a:off x="5460833" y="2265497"/>
            <a:ext cx="2455262" cy="437795"/>
            <a:chOff x="1973" y="2532"/>
            <a:chExt cx="1451" cy="327"/>
          </a:xfrm>
        </p:grpSpPr>
        <p:sp>
          <p:nvSpPr>
            <p:cNvPr id="17" name="AutoShape 20"/>
            <p:cNvSpPr/>
            <p:nvPr/>
          </p:nvSpPr>
          <p:spPr bwMode="auto">
            <a:xfrm rot="5400000">
              <a:off x="2644" y="2079"/>
              <a:ext cx="109"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110100011010101011010101110001001101001011</a:t>
              </a: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a:t>根据</a:t>
            </a:r>
            <a:r>
              <a:rPr lang="zh-CN" altLang="en-US" dirty="0">
                <a:solidFill>
                  <a:srgbClr val="C00000"/>
                </a:solidFill>
              </a:rPr>
              <a:t>首部</a:t>
            </a:r>
            <a:r>
              <a:rPr lang="zh-CN" altLang="en-US" dirty="0"/>
              <a:t>中包含的目的地址、源地址等重要控制信息进行转发。</a:t>
            </a:r>
            <a:endParaRPr lang="en-US" altLang="zh-CN" dirty="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a:t>位于网络核心部分的</a:t>
            </a:r>
            <a:r>
              <a:rPr lang="zh-CN" altLang="en-US" dirty="0">
                <a:solidFill>
                  <a:srgbClr val="C00000"/>
                </a:solidFill>
              </a:rPr>
              <a:t>路由器负责转发分组，</a:t>
            </a:r>
            <a:r>
              <a:rPr lang="zh-CN" altLang="en-US" dirty="0"/>
              <a:t>即进行分组交换。</a:t>
            </a:r>
            <a:endParaRPr lang="en-US" altLang="zh-CN" dirty="0"/>
          </a:p>
          <a:p>
            <a:r>
              <a:rPr lang="zh-CN" altLang="en-US" dirty="0"/>
              <a:t>路由器要创建和动态维护</a:t>
            </a:r>
            <a:r>
              <a:rPr lang="zh-CN" altLang="en-US" dirty="0">
                <a:solidFill>
                  <a:srgbClr val="C00000"/>
                </a:solidFill>
              </a:rPr>
              <a:t>转发表。</a:t>
            </a:r>
            <a:endParaRPr lang="en-US" altLang="zh-CN" dirty="0">
              <a:solidFill>
                <a:srgbClr val="C00000"/>
              </a:solidFill>
            </a:endParaRPr>
          </a:p>
          <a:p>
            <a:endParaRPr lang="en-US" altLang="zh-CN" dirty="0"/>
          </a:p>
        </p:txBody>
      </p:sp>
      <p:sp>
        <p:nvSpPr>
          <p:cNvPr id="2" name="文本占位符 1"/>
          <p:cNvSpPr>
            <a:spLocks noGrp="1"/>
          </p:cNvSpPr>
          <p:nvPr>
            <p:ph type="body" sz="quarter" idx="11"/>
          </p:nvPr>
        </p:nvSpPr>
        <p:spPr/>
        <p:txBody>
          <a:bodyPr/>
          <a:lstStyle/>
          <a:p>
            <a:r>
              <a:rPr lang="zh-CN" altLang="en-US" dirty="0"/>
              <a:t>分组在互联网中的转发</a:t>
            </a:r>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暂存收到的分组。</a:t>
              </a: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检查分组首部。</a:t>
              </a: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查找转发表。</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按照首部中的目的地址，找到合适的接口转发出去。</a:t>
              </a: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发送的分组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提供电话、电报及传真等服务</a:t>
            </a:r>
            <a:r>
              <a:rPr lang="zh-CN" altLang="en-US" sz="2000" b="1" dirty="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a:latin typeface="微软雅黑" panose="020B0503020204020204" pitchFamily="34" charset="-122"/>
                <a:ea typeface="微软雅黑" panose="020B0503020204020204" pitchFamily="34" charset="-122"/>
              </a:rPr>
              <a:t>向用户传送各种电视节目</a:t>
            </a:r>
            <a:r>
              <a:rPr lang="zh-CN" altLang="en-US" sz="2000" b="1" dirty="0">
                <a:latin typeface="微软雅黑" panose="020B0503020204020204" pitchFamily="34" charset="-122"/>
                <a:ea typeface="微软雅黑" panose="020B0503020204020204" pitchFamily="34" charset="-122"/>
              </a:rPr>
              <a:t>。</a:t>
            </a: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使用户能在计算机之间传送数据文件</a:t>
            </a:r>
            <a:r>
              <a:rPr lang="zh-CN" altLang="en-US" sz="2000" b="1" dirty="0">
                <a:latin typeface="微软雅黑" panose="020B0503020204020204" pitchFamily="34" charset="-122"/>
                <a:ea typeface="微软雅黑" panose="020B0503020204020204" pitchFamily="34" charset="-122"/>
              </a:rPr>
              <a:t>。</a:t>
            </a:r>
          </a:p>
        </p:txBody>
      </p:sp>
      <p:grpSp>
        <p:nvGrpSpPr>
          <p:cNvPr id="25" name="组合 24"/>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a:t>
              </a:r>
              <a:r>
                <a:rPr lang="zh-CN" altLang="en-US" sz="2000" b="1" dirty="0">
                  <a:solidFill>
                    <a:srgbClr val="FFFF00"/>
                  </a:solidFill>
                  <a:latin typeface="微软雅黑" panose="020B0503020204020204" pitchFamily="34" charset="-122"/>
                  <a:ea typeface="微软雅黑" panose="020B0503020204020204" pitchFamily="34" charset="-122"/>
                </a:rPr>
                <a:t>计算机网络。</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排队延迟：</a:t>
            </a:r>
            <a:r>
              <a:rPr lang="zh-CN" altLang="en-US" dirty="0"/>
              <a:t>分组在各路由器存储转发时需要排队。</a:t>
            </a:r>
            <a:endParaRPr lang="en-US" altLang="zh-CN" dirty="0"/>
          </a:p>
          <a:p>
            <a:r>
              <a:rPr lang="zh-CN" altLang="en-US" dirty="0">
                <a:solidFill>
                  <a:srgbClr val="C00000"/>
                </a:solidFill>
              </a:rPr>
              <a:t>不保证带宽：</a:t>
            </a:r>
            <a:r>
              <a:rPr lang="zh-CN" altLang="zh-CN" dirty="0"/>
              <a:t>动态分配</a:t>
            </a:r>
            <a:r>
              <a:rPr lang="zh-CN" altLang="en-US" dirty="0"/>
              <a:t>。</a:t>
            </a:r>
            <a:endParaRPr lang="en-US" altLang="zh-CN" dirty="0"/>
          </a:p>
          <a:p>
            <a:r>
              <a:rPr lang="zh-CN" altLang="en-US" dirty="0">
                <a:solidFill>
                  <a:srgbClr val="C00000"/>
                </a:solidFill>
              </a:rPr>
              <a:t>增加开销：</a:t>
            </a:r>
            <a:r>
              <a:rPr lang="zh-CN" altLang="en-US" dirty="0"/>
              <a:t>各分组必须携带控制信息；路由器要暂存分组，维护转发表等。</a:t>
            </a:r>
          </a:p>
        </p:txBody>
      </p:sp>
      <p:sp>
        <p:nvSpPr>
          <p:cNvPr id="3" name="文本占位符 2"/>
          <p:cNvSpPr>
            <a:spLocks noGrp="1"/>
          </p:cNvSpPr>
          <p:nvPr>
            <p:ph type="body" sz="quarter" idx="11"/>
          </p:nvPr>
        </p:nvSpPr>
        <p:spPr/>
        <p:txBody>
          <a:bodyPr/>
          <a:lstStyle/>
          <a:p>
            <a:r>
              <a:rPr lang="zh-CN" altLang="en-US" dirty="0"/>
              <a:t>分组交换带来的问题</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年代，电报通信就采用了基于存储转发原理的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a:t>但报文交换的时延较长，从几分钟到几小时不等。</a:t>
            </a:r>
            <a:endParaRPr lang="en-US" altLang="zh-CN" dirty="0"/>
          </a:p>
          <a:p>
            <a:r>
              <a:rPr lang="zh-CN" altLang="en-US" dirty="0"/>
              <a:t>现在报文交换已经很少有人使用了。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a:t>报文交换</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49"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三种交换方式的比较</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pPr>
              <a:lnSpc>
                <a:spcPts val="2800"/>
              </a:lnSpc>
            </a:pPr>
            <a:r>
              <a:rPr lang="en-US" altLang="zh-CN" sz="1800" dirty="0"/>
              <a:t>                 1994 </a:t>
            </a:r>
            <a:r>
              <a:rPr lang="zh-CN" altLang="en-US" sz="1800" dirty="0"/>
              <a:t>年，中国教育和科研计算机网 </a:t>
            </a:r>
            <a:r>
              <a:rPr lang="en-US" altLang="zh-CN" sz="1800" dirty="0"/>
              <a:t>CERNET (China Education and Research </a:t>
            </a:r>
            <a:r>
              <a:rPr lang="en-US" altLang="zh-CN" sz="1800" dirty="0" err="1"/>
              <a:t>NETwork</a:t>
            </a:r>
            <a:r>
              <a:rPr lang="en-US" altLang="zh-CN" sz="1800" dirty="0"/>
              <a:t>) </a:t>
            </a:r>
            <a:r>
              <a:rPr lang="zh-CN" altLang="en-US" sz="1800" dirty="0"/>
              <a:t>是我国第一个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endParaRPr lang="en-US" altLang="zh-CN" sz="1800" dirty="0"/>
          </a:p>
          <a:p>
            <a:pPr lvl="1">
              <a:lnSpc>
                <a:spcPts val="2800"/>
              </a:lnSpc>
            </a:pPr>
            <a:r>
              <a:rPr lang="zh-CN" altLang="en-US" sz="1600" dirty="0"/>
              <a:t>试验网以 </a:t>
            </a:r>
            <a:r>
              <a:rPr lang="en-US" altLang="zh-CN" sz="1600" dirty="0"/>
              <a:t>2.5~10 </a:t>
            </a:r>
            <a:r>
              <a:rPr lang="en-US" altLang="zh-CN" sz="1600" dirty="0" err="1"/>
              <a:t>Gbit</a:t>
            </a:r>
            <a:r>
              <a:rPr lang="en-US" altLang="zh-CN" sz="1600" dirty="0"/>
              <a:t>/s </a:t>
            </a:r>
            <a:r>
              <a:rPr lang="zh-CN" altLang="en-US" sz="1600" dirty="0"/>
              <a:t>的速率连接北京、上海和广州三个 </a:t>
            </a:r>
            <a:r>
              <a:rPr lang="en-US" altLang="zh-CN" sz="1600" dirty="0"/>
              <a:t>CERNET </a:t>
            </a:r>
            <a:r>
              <a:rPr lang="zh-CN" altLang="en-US" sz="1600" dirty="0"/>
              <a:t>核心节点，并与国际下一代互联网相连接。</a:t>
            </a:r>
          </a:p>
          <a:p>
            <a:pPr>
              <a:lnSpc>
                <a:spcPts val="2800"/>
              </a:lnSpc>
            </a:pPr>
            <a:r>
              <a:rPr lang="zh-CN" altLang="en-US" sz="1800" dirty="0"/>
              <a:t>               中国互联网络信息中心 </a:t>
            </a:r>
            <a:r>
              <a:rPr lang="en-US" altLang="zh-CN" sz="1800" dirty="0"/>
              <a:t>CNNIC (</a:t>
            </a:r>
            <a:r>
              <a:rPr lang="en-US" altLang="zh-CN" sz="1800" dirty="0" err="1"/>
              <a:t>ChiNa</a:t>
            </a:r>
            <a:r>
              <a:rPr lang="en-US" altLang="zh-CN" sz="1800" dirty="0"/>
              <a:t> Network Information Center)  </a:t>
            </a:r>
            <a:r>
              <a:rPr lang="zh-CN" altLang="en-US" sz="1800" dirty="0"/>
              <a:t>每年两次公布我国互联网的发展情况。</a:t>
            </a:r>
            <a:endParaRPr lang="en-US" altLang="zh-CN" sz="1800" dirty="0"/>
          </a:p>
          <a:p>
            <a:pPr>
              <a:lnSpc>
                <a:spcPts val="2800"/>
              </a:lnSpc>
            </a:pPr>
            <a:r>
              <a:rPr lang="zh-CN" altLang="en-US" sz="1800" dirty="0"/>
              <a:t>到 </a:t>
            </a:r>
            <a:r>
              <a:rPr lang="en-US" altLang="zh-CN" sz="1800" dirty="0"/>
              <a:t>2019 </a:t>
            </a:r>
            <a:r>
              <a:rPr lang="zh-CN" altLang="en-US" sz="1800" dirty="0"/>
              <a:t>年底，我国的国际出口带宽已超过 </a:t>
            </a:r>
            <a:r>
              <a:rPr lang="en-US" altLang="zh-CN" sz="1800" dirty="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a:t>
            </a:r>
            <a:r>
              <a:rPr lang="en-US" altLang="zh-CN" sz="1800" baseline="30000" dirty="0"/>
              <a:t>3 </a:t>
            </a:r>
            <a:r>
              <a:rPr lang="en-US" altLang="zh-CN" sz="1800" dirty="0" err="1"/>
              <a:t>Gbit</a:t>
            </a:r>
            <a:r>
              <a:rPr lang="en-US" altLang="zh-CN" sz="1800" dirty="0"/>
              <a:t>/s</a:t>
            </a:r>
            <a:r>
              <a:rPr lang="zh-CN" altLang="en-US" sz="1800" dirty="0"/>
              <a:t>）。</a:t>
            </a:r>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a:fillRect/>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a:fillRect/>
          </a:stretch>
        </p:blipFill>
        <p:spPr>
          <a:xfrm>
            <a:off x="899575" y="3235065"/>
            <a:ext cx="913183" cy="402136"/>
          </a:xfrm>
          <a:prstGeom prst="rect">
            <a:avLst/>
          </a:prstGeom>
          <a:effectLst>
            <a:glow rad="63500">
              <a:schemeClr val="accent1">
                <a:satMod val="175000"/>
                <a:alpha val="40000"/>
              </a:schemeClr>
            </a:glo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4" y="1616969"/>
            <a:ext cx="3794368" cy="213461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“三网融合”：融入现代计算机网络技术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603534" y="1208251"/>
            <a:ext cx="4085502" cy="3192669"/>
          </a:xfrm>
          <a:prstGeom prst="rect">
            <a:avLst/>
          </a:prstGeom>
        </p:spPr>
        <p:txBody>
          <a:bodyPr wrap="square">
            <a:spAutoFit/>
          </a:bodyPr>
          <a:lstStyle/>
          <a:p>
            <a:pPr algn="just">
              <a:lnSpc>
                <a:spcPct val="150000"/>
              </a:lnSpc>
            </a:pPr>
            <a:r>
              <a:rPr lang="zh-CN" altLang="en-US" sz="2000" b="1" dirty="0">
                <a:latin typeface="微软雅黑" panose="020B0503020204020204" pitchFamily="34" charset="-122"/>
                <a:ea typeface="微软雅黑" panose="020B0503020204020204" pitchFamily="34" charset="-122"/>
              </a:rPr>
              <a:t>“三网融合”是当下科技和标准逐渐融合的一个典型表现形式，意指</a:t>
            </a:r>
            <a:r>
              <a:rPr lang="zh-CN" altLang="en-US" sz="2000" b="1" dirty="0">
                <a:solidFill>
                  <a:srgbClr val="FF0000"/>
                </a:solidFill>
                <a:latin typeface="微软雅黑" panose="020B0503020204020204" pitchFamily="34" charset="-122"/>
                <a:ea typeface="微软雅黑" panose="020B0503020204020204" pitchFamily="34" charset="-122"/>
              </a:rPr>
              <a:t>电信网络、有线电视网络和计算机网络</a:t>
            </a:r>
            <a:r>
              <a:rPr lang="zh-CN" altLang="en-US" sz="2000" b="1" dirty="0">
                <a:latin typeface="微软雅黑" panose="020B0503020204020204" pitchFamily="34" charset="-122"/>
                <a:ea typeface="微软雅黑" panose="020B0503020204020204" pitchFamily="34" charset="-122"/>
              </a:rPr>
              <a:t>的相互渗透、互相兼容、并逐步整合成为全世界统一的信息通信网络，其中</a:t>
            </a:r>
            <a:r>
              <a:rPr lang="zh-CN" altLang="en-US" sz="2000" b="1" dirty="0">
                <a:solidFill>
                  <a:srgbClr val="FF0000"/>
                </a:solidFill>
                <a:latin typeface="微软雅黑" panose="020B0503020204020204" pitchFamily="34" charset="-122"/>
                <a:ea typeface="微软雅黑" panose="020B0503020204020204" pitchFamily="34" charset="-122"/>
              </a:rPr>
              <a:t>互联网是其核心部分</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ts val="2800"/>
              </a:lnSpc>
            </a:pP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a:t>             1996 </a:t>
            </a:r>
            <a:r>
              <a:rPr lang="zh-CN" altLang="en-US" sz="1800" dirty="0"/>
              <a:t>年，张朝阳创立了中国第一家以风险投资资金建立的互联网公司</a:t>
            </a:r>
            <a:r>
              <a:rPr lang="en-US" altLang="zh-CN" sz="1800" dirty="0"/>
              <a:t>—</a:t>
            </a:r>
            <a:r>
              <a:rPr lang="zh-CN" altLang="en-US" sz="1800" dirty="0"/>
              <a:t>爱特信公司。两年后，爱特信公司推出“搜狐”产品，并更名为搜狐公司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 </a:t>
            </a:r>
            <a:r>
              <a:rPr lang="zh-CN" altLang="en-US" sz="1800" dirty="0"/>
              <a:t>是中国首家大型分类查询搜索引擎。</a:t>
            </a:r>
            <a:endParaRPr lang="en-US" altLang="zh-CN" sz="1800" dirty="0"/>
          </a:p>
          <a:p>
            <a:r>
              <a:rPr lang="en-US" altLang="zh-CN" sz="1800" dirty="0"/>
              <a:t>                  1997 </a:t>
            </a:r>
            <a:r>
              <a:rPr lang="zh-CN" altLang="en-US" sz="1800" dirty="0"/>
              <a:t>年，丁磊创立了网易公司</a:t>
            </a:r>
            <a:r>
              <a:rPr lang="en-US" altLang="zh-CN" sz="1800" dirty="0"/>
              <a:t>(</a:t>
            </a:r>
            <a:r>
              <a:rPr lang="en-US" altLang="zh-CN" sz="1800" dirty="0" err="1"/>
              <a:t>NetEase</a:t>
            </a:r>
            <a:r>
              <a:rPr lang="en-US" altLang="zh-CN" sz="1800" dirty="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a:p>
          <a:p>
            <a:r>
              <a:rPr lang="en-US" altLang="zh-CN" sz="1800" dirty="0"/>
              <a:t>                  1998 </a:t>
            </a:r>
            <a:r>
              <a:rPr lang="zh-CN" altLang="en-US" sz="1800" dirty="0"/>
              <a:t>年，王志东创立新浪网站</a:t>
            </a:r>
            <a:r>
              <a:rPr lang="en-US" altLang="zh-CN" sz="1800" dirty="0"/>
              <a:t>(Sina.com )</a:t>
            </a:r>
            <a:r>
              <a:rPr lang="zh-CN" altLang="en-US" sz="1800" dirty="0"/>
              <a:t> 。</a:t>
            </a:r>
            <a:endParaRPr lang="en-US" altLang="zh-CN" sz="1800" dirty="0"/>
          </a:p>
          <a:p>
            <a:r>
              <a:rPr lang="zh-CN" altLang="en-US" sz="1800" dirty="0"/>
              <a:t>      新浪的微博是全球使用最多的微博之一。</a:t>
            </a:r>
            <a:endParaRPr lang="en-US" altLang="zh-CN" sz="1800" dirty="0"/>
          </a:p>
          <a:p>
            <a:endParaRPr lang="zh-CN" altLang="en-US" sz="1800" dirty="0"/>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a:fillRect/>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a:fillRect/>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a:t>                    1998 </a:t>
            </a:r>
            <a:r>
              <a:rPr lang="zh-CN" altLang="en-US" sz="1800" dirty="0"/>
              <a:t>年，马化腾、张志东创立了腾讯公司 </a:t>
            </a:r>
            <a:r>
              <a:rPr lang="en-US" altLang="zh-CN" sz="1800" dirty="0"/>
              <a:t>(</a:t>
            </a:r>
            <a:r>
              <a:rPr lang="en-US" altLang="zh-CN" sz="1800" dirty="0" err="1"/>
              <a:t>Tencent</a:t>
            </a:r>
            <a:r>
              <a:rPr lang="en-US" altLang="zh-CN" sz="1800" dirty="0"/>
              <a:t>) </a:t>
            </a:r>
            <a:r>
              <a:rPr lang="zh-CN" altLang="en-US" sz="1800" dirty="0"/>
              <a:t>。</a:t>
            </a:r>
            <a:endParaRPr lang="en-US" altLang="zh-CN" sz="1800" dirty="0"/>
          </a:p>
          <a:p>
            <a:pPr>
              <a:lnSpc>
                <a:spcPts val="3200"/>
              </a:lnSpc>
            </a:pPr>
            <a:r>
              <a:rPr lang="en-US" altLang="zh-CN" sz="1800" dirty="0"/>
              <a:t>    1999 </a:t>
            </a:r>
            <a:r>
              <a:rPr lang="zh-CN" altLang="en-US" sz="1800" dirty="0"/>
              <a:t>年，腾讯就推出了用在 </a:t>
            </a:r>
            <a:r>
              <a:rPr lang="en-US" altLang="zh-CN" sz="1800" dirty="0"/>
              <a:t>PC </a:t>
            </a:r>
            <a:r>
              <a:rPr lang="zh-CN" altLang="en-US" sz="1800" dirty="0"/>
              <a:t>上的即时通信软件 </a:t>
            </a:r>
            <a:r>
              <a:rPr lang="en-US" altLang="zh-CN" sz="1800" dirty="0"/>
              <a:t>OICQ</a:t>
            </a:r>
            <a:r>
              <a:rPr lang="zh-CN" altLang="en-US" sz="1800" dirty="0"/>
              <a:t>，后改名为 </a:t>
            </a:r>
            <a:r>
              <a:rPr lang="en-US" altLang="zh-CN" sz="1800" dirty="0"/>
              <a:t>QQ</a:t>
            </a:r>
            <a:r>
              <a:rPr lang="zh-CN" altLang="en-US" sz="1800" dirty="0"/>
              <a:t>。</a:t>
            </a:r>
            <a:endParaRPr lang="en-US" altLang="zh-CN" sz="1800" dirty="0"/>
          </a:p>
          <a:p>
            <a:pPr>
              <a:lnSpc>
                <a:spcPts val="3200"/>
              </a:lnSpc>
            </a:pPr>
            <a:r>
              <a:rPr lang="en-US" altLang="zh-CN" sz="1800" dirty="0"/>
              <a:t>     2011 </a:t>
            </a:r>
            <a:r>
              <a:rPr lang="zh-CN" altLang="en-US" sz="1800" dirty="0"/>
              <a:t>年，腾讯推出了专门供智能手机使用的即时通信软件“微信”。</a:t>
            </a:r>
            <a:endParaRPr lang="en-US" altLang="zh-CN" sz="1800" dirty="0"/>
          </a:p>
          <a:p>
            <a:pPr>
              <a:lnSpc>
                <a:spcPts val="3200"/>
              </a:lnSpc>
            </a:pPr>
            <a:r>
              <a:rPr lang="en-US" altLang="zh-CN" sz="1800" dirty="0"/>
              <a:t>          2000 </a:t>
            </a:r>
            <a:r>
              <a:rPr lang="zh-CN" altLang="en-US" sz="1800" dirty="0"/>
              <a:t>年，李彦宏和徐勇创建了百度网站 </a:t>
            </a:r>
            <a:r>
              <a:rPr lang="en-US" altLang="zh-CN" sz="1800" dirty="0"/>
              <a:t>(Baidu.com)</a:t>
            </a:r>
            <a:r>
              <a:rPr lang="zh-CN" altLang="en-US" sz="1800" dirty="0"/>
              <a:t>，现在已成为全球最大的中文搜索引擎。</a:t>
            </a:r>
            <a:endParaRPr lang="en-US" altLang="zh-CN" sz="1800" dirty="0"/>
          </a:p>
          <a:p>
            <a:pPr>
              <a:lnSpc>
                <a:spcPts val="3200"/>
              </a:lnSpc>
            </a:pPr>
            <a:r>
              <a:rPr lang="en-US" altLang="zh-CN" sz="1800" dirty="0"/>
              <a:t>         1999 </a:t>
            </a:r>
            <a:r>
              <a:rPr lang="zh-CN" altLang="en-US" sz="1800" dirty="0"/>
              <a:t>年，马云创建了阿里巴巴网站 </a:t>
            </a:r>
            <a:r>
              <a:rPr lang="en-US" altLang="zh-CN" sz="1800" dirty="0"/>
              <a:t>(Alibaba.com)</a:t>
            </a:r>
            <a:r>
              <a:rPr lang="zh-CN" altLang="en-US" sz="1800" dirty="0"/>
              <a:t>。</a:t>
            </a:r>
            <a:endParaRPr lang="en-US" altLang="zh-CN" sz="1800" dirty="0"/>
          </a:p>
          <a:p>
            <a:pPr>
              <a:lnSpc>
                <a:spcPts val="3200"/>
              </a:lnSpc>
            </a:pPr>
            <a:r>
              <a:rPr lang="en-US" altLang="zh-CN" sz="1800" dirty="0"/>
              <a:t>     2003 </a:t>
            </a:r>
            <a:r>
              <a:rPr lang="zh-CN" altLang="en-US" sz="1800" dirty="0"/>
              <a:t>年，马云创立了个人网上贸易市场平台</a:t>
            </a:r>
            <a:r>
              <a:rPr lang="en-US" altLang="zh-CN" sz="1800" dirty="0"/>
              <a:t>—</a:t>
            </a:r>
            <a:r>
              <a:rPr lang="zh-CN" altLang="en-US" sz="1800" dirty="0"/>
              <a:t>淘宝网 </a:t>
            </a:r>
            <a:r>
              <a:rPr lang="en-US" altLang="zh-CN" sz="1800" dirty="0"/>
              <a:t>(Taobao.com)</a:t>
            </a:r>
            <a:r>
              <a:rPr lang="zh-CN" altLang="en-US" sz="1800" dirty="0"/>
              <a:t>。</a:t>
            </a:r>
            <a:endParaRPr lang="en-US" altLang="zh-CN" sz="1800" dirty="0"/>
          </a:p>
          <a:p>
            <a:pPr>
              <a:lnSpc>
                <a:spcPts val="3200"/>
              </a:lnSpc>
            </a:pPr>
            <a:r>
              <a:rPr lang="en-US" altLang="zh-CN" sz="1800" dirty="0"/>
              <a:t>            2004 </a:t>
            </a:r>
            <a:r>
              <a:rPr lang="zh-CN" altLang="en-US" sz="1800" dirty="0"/>
              <a:t>年，阿里巴巴集团创立了第三方支付平台</a:t>
            </a:r>
            <a:r>
              <a:rPr lang="en-US" altLang="zh-CN" sz="1800" dirty="0"/>
              <a:t>—</a:t>
            </a:r>
            <a:r>
              <a:rPr lang="zh-CN" altLang="en-US" sz="1800" dirty="0"/>
              <a:t>支付宝</a:t>
            </a:r>
            <a:r>
              <a:rPr lang="en-US" altLang="zh-CN" sz="1800" dirty="0"/>
              <a:t>(Alipay.com)</a:t>
            </a:r>
            <a:r>
              <a:rPr lang="zh-CN" altLang="en-US" sz="1800" dirty="0"/>
              <a:t>。</a:t>
            </a:r>
            <a:endParaRPr lang="en-US" altLang="zh-CN" sz="1800" dirty="0"/>
          </a:p>
          <a:p>
            <a:pPr>
              <a:lnSpc>
                <a:spcPts val="3200"/>
              </a:lnSpc>
            </a:pPr>
            <a:r>
              <a:rPr lang="zh-CN" altLang="en-US" sz="1800" dirty="0">
                <a:solidFill>
                  <a:srgbClr val="FF0000"/>
                </a:solidFill>
              </a:rPr>
              <a:t>作业：总结自己感兴趣的互联网人物和事件。</a:t>
            </a:r>
            <a:endParaRPr lang="en-US" altLang="zh-CN" sz="1800" dirty="0">
              <a:solidFill>
                <a:srgbClr val="FF0000"/>
              </a:solidFill>
            </a:endParaRPr>
          </a:p>
          <a:p>
            <a:pPr marL="0" indent="0">
              <a:lnSpc>
                <a:spcPts val="3200"/>
              </a:lnSpc>
              <a:buNone/>
            </a:pPr>
            <a:endParaRPr lang="zh-CN" altLang="en-US" sz="1800" dirty="0"/>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6" name="图片 5"/>
          <p:cNvPicPr>
            <a:picLocks noChangeAspect="1"/>
          </p:cNvPicPr>
          <p:nvPr/>
        </p:nvPicPr>
        <p:blipFill rotWithShape="1">
          <a:blip r:embed="rId3" cstate="print"/>
          <a:srcRect t="34295" b="37765"/>
          <a:stretch>
            <a:fillRect/>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a:fillRect/>
          </a:stretch>
        </p:blipFill>
        <p:spPr>
          <a:xfrm>
            <a:off x="822870" y="3960723"/>
            <a:ext cx="853441" cy="343651"/>
          </a:xfrm>
          <a:prstGeom prst="rect">
            <a:avLst/>
          </a:prstGeom>
          <a:effectLst>
            <a:glow rad="63500">
              <a:schemeClr val="accent1">
                <a:satMod val="175000"/>
                <a:alpha val="40000"/>
              </a:schemeClr>
            </a:glo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1.5</a:t>
            </a:r>
          </a:p>
          <a:p>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1.5.1                                 </a:t>
            </a:r>
            <a:r>
              <a:rPr lang="zh-CN" altLang="zh-CN" sz="2000" b="1" dirty="0">
                <a:solidFill>
                  <a:schemeClr val="bg1"/>
                </a:solidFill>
                <a:ea typeface="微软雅黑" panose="020B0503020204020204" pitchFamily="34" charset="-122"/>
              </a:rPr>
              <a:t>计算机网络的定义</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1.5.2                     </a:t>
            </a:r>
            <a:r>
              <a:rPr lang="zh-CN" altLang="zh-CN" sz="2000" b="1" dirty="0">
                <a:solidFill>
                  <a:schemeClr val="bg1"/>
                </a:solidFill>
                <a:ea typeface="微软雅黑" panose="020B0503020204020204" pitchFamily="34" charset="-122"/>
              </a:rPr>
              <a:t>几种不同类别的</a:t>
            </a:r>
            <a:r>
              <a:rPr lang="zh-CN" altLang="en-US" sz="2000" b="1" dirty="0">
                <a:solidFill>
                  <a:schemeClr val="bg1"/>
                </a:solidFill>
                <a:ea typeface="微软雅黑" panose="020B0503020204020204" pitchFamily="34" charset="-122"/>
              </a:rPr>
              <a:t>计算机</a:t>
            </a:r>
            <a:r>
              <a:rPr lang="zh-CN" altLang="zh-CN" sz="2000" b="1" dirty="0">
                <a:solidFill>
                  <a:schemeClr val="bg1"/>
                </a:solidFill>
                <a:ea typeface="微软雅黑" panose="020B0503020204020204" pitchFamily="34" charset="-122"/>
              </a:rPr>
              <a:t>网络</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计算机网络的定义</a:t>
            </a:r>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endParaRPr lang="en-US" altLang="zh-CN" dirty="0"/>
          </a:p>
          <a:p>
            <a:pPr>
              <a:lnSpc>
                <a:spcPts val="3200"/>
              </a:lnSpc>
            </a:pPr>
            <a:r>
              <a:rPr lang="zh-CN" altLang="en-US" dirty="0"/>
              <a:t>较好的定义：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a:solidFill>
                  <a:srgbClr val="C00000"/>
                </a:solidFill>
              </a:rPr>
              <a:t>“可编程的硬件”表明：</a:t>
            </a:r>
            <a:r>
              <a:rPr lang="zh-CN" altLang="en-US" dirty="0"/>
              <a:t>这种硬件一定包含有</a:t>
            </a:r>
            <a:r>
              <a:rPr lang="zh-CN" altLang="en-US" dirty="0">
                <a:solidFill>
                  <a:srgbClr val="0000FF"/>
                </a:solidFill>
              </a:rPr>
              <a:t>中央处理器 </a:t>
            </a:r>
            <a:r>
              <a:rPr lang="en-US" altLang="zh-CN" dirty="0">
                <a:solidFill>
                  <a:srgbClr val="0000FF"/>
                </a:solidFill>
              </a:rPr>
              <a:t>CPU</a:t>
            </a:r>
            <a:r>
              <a:rPr lang="zh-CN" altLang="en-US" dirty="0">
                <a:solidFill>
                  <a:srgbClr val="0000FF"/>
                </a:solidFill>
              </a:rPr>
              <a:t>。</a:t>
            </a:r>
            <a:endParaRPr lang="en-US" altLang="zh-CN" dirty="0">
              <a:solidFill>
                <a:srgbClr val="0000FF"/>
              </a:solidFill>
            </a:endParaRPr>
          </a:p>
          <a:p>
            <a:pPr>
              <a:lnSpc>
                <a:spcPts val="3200"/>
              </a:lnSpc>
            </a:pPr>
            <a:r>
              <a:rPr lang="zh-CN" altLang="en-US" dirty="0"/>
              <a:t>计算机网络所连接的硬件包括：</a:t>
            </a:r>
            <a:endParaRPr lang="en-US" altLang="zh-CN" dirty="0"/>
          </a:p>
          <a:p>
            <a:pPr lvl="1">
              <a:lnSpc>
                <a:spcPts val="3200"/>
              </a:lnSpc>
            </a:pPr>
            <a:r>
              <a:rPr lang="zh-CN" altLang="en-US" dirty="0"/>
              <a:t>一般的计算机；</a:t>
            </a:r>
            <a:endParaRPr lang="en-US" altLang="zh-CN" dirty="0"/>
          </a:p>
          <a:p>
            <a:pPr lvl="1">
              <a:lnSpc>
                <a:spcPts val="3200"/>
              </a:lnSpc>
            </a:pPr>
            <a:r>
              <a:rPr lang="zh-CN" altLang="en-US" dirty="0"/>
              <a:t>智能手机、电视 等。</a:t>
            </a:r>
          </a:p>
          <a:p>
            <a:pPr>
              <a:lnSpc>
                <a:spcPts val="3200"/>
              </a:lnSpc>
            </a:pPr>
            <a:r>
              <a:rPr lang="zh-CN" altLang="en-US" dirty="0"/>
              <a:t>计算机网络可以：</a:t>
            </a:r>
            <a:endParaRPr lang="en-US" altLang="zh-CN" dirty="0"/>
          </a:p>
          <a:p>
            <a:pPr lvl="1">
              <a:lnSpc>
                <a:spcPts val="3200"/>
              </a:lnSpc>
            </a:pPr>
            <a:r>
              <a:rPr lang="zh-CN" altLang="en-US" dirty="0"/>
              <a:t>传送数据；</a:t>
            </a:r>
            <a:endParaRPr lang="en-US" altLang="zh-CN" dirty="0"/>
          </a:p>
          <a:p>
            <a:pPr lvl="1">
              <a:lnSpc>
                <a:spcPts val="3200"/>
              </a:lnSpc>
            </a:pPr>
            <a:r>
              <a:rPr lang="zh-CN" altLang="en-US" dirty="0"/>
              <a:t>支持多种应用（包括今后可能出现的各种应用）。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a:t>如何理解？</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几种不同类别的计算机网络</a:t>
            </a:r>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endParaRPr lang="en-US" altLang="zh-CN" dirty="0"/>
          </a:p>
          <a:p>
            <a:pPr>
              <a:lnSpc>
                <a:spcPts val="3200"/>
              </a:lnSpc>
            </a:pPr>
            <a:r>
              <a:rPr lang="zh-CN" altLang="en-US" dirty="0"/>
              <a:t>可以按以下方法分类：</a:t>
            </a:r>
          </a:p>
          <a:p>
            <a:pPr lvl="1">
              <a:lnSpc>
                <a:spcPts val="3200"/>
              </a:lnSpc>
            </a:pPr>
            <a:r>
              <a:rPr lang="zh-CN" altLang="en-US" dirty="0"/>
              <a:t>按照网络的作用范围进行分类；</a:t>
            </a:r>
          </a:p>
          <a:p>
            <a:pPr lvl="1">
              <a:lnSpc>
                <a:spcPts val="3200"/>
              </a:lnSpc>
            </a:pPr>
            <a:r>
              <a:rPr lang="zh-CN" altLang="en-US" dirty="0"/>
              <a:t>按照网络的使用者进行分类；</a:t>
            </a:r>
          </a:p>
          <a:p>
            <a:pPr lvl="1">
              <a:lnSpc>
                <a:spcPts val="3200"/>
              </a:lnSpc>
            </a:pPr>
            <a:r>
              <a:rPr lang="zh-CN" altLang="en-US" dirty="0"/>
              <a:t>用来把用户接入到互联网的网络。</a:t>
            </a:r>
          </a:p>
          <a:p>
            <a:pPr>
              <a:lnSpc>
                <a:spcPts val="3200"/>
              </a:lnSpc>
            </a:pP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0000"/>
                    </a:ext>
                  </a:extLst>
                </a:gridCol>
                <a:gridCol w="4352329">
                  <a:extLst>
                    <a:ext uri="{9D8B030D-6E8A-4147-A177-3AD203B41FA5}">
                      <a16:colId xmlns:a16="http://schemas.microsoft.com/office/drawing/2014/main" val="20001"/>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73606">
                <a:tc>
                  <a:txBody>
                    <a:bodyPr/>
                    <a:lstStyle/>
                    <a:p>
                      <a:pPr algn="l"/>
                      <a:r>
                        <a:rPr lang="zh-CN" altLang="en-US" sz="1600" b="1" dirty="0">
                          <a:solidFill>
                            <a:srgbClr val="0000FF"/>
                          </a:solidFill>
                          <a:latin typeface="微软雅黑" panose="020B0503020204020204" pitchFamily="34" charset="-122"/>
                          <a:ea typeface="微软雅黑" panose="020B0503020204020204" pitchFamily="34" charset="-122"/>
                        </a:rPr>
                        <a:t>广域网 </a:t>
                      </a:r>
                      <a:r>
                        <a:rPr lang="en-US" altLang="zh-CN" sz="1600" b="1" dirty="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通常为几十到几千公里。有时也称为</a:t>
                      </a:r>
                      <a:r>
                        <a:rPr lang="zh-CN" altLang="en-US" sz="1600" b="1" dirty="0">
                          <a:solidFill>
                            <a:srgbClr val="0000FF"/>
                          </a:solidFill>
                          <a:latin typeface="微软雅黑" panose="020B0503020204020204" pitchFamily="34" charset="-122"/>
                          <a:ea typeface="微软雅黑" panose="020B0503020204020204" pitchFamily="34" charset="-122"/>
                        </a:rPr>
                        <a:t>远程网</a:t>
                      </a:r>
                      <a:r>
                        <a:rPr lang="en-US" altLang="zh-CN" sz="1600" b="1" dirty="0">
                          <a:latin typeface="微软雅黑" panose="020B0503020204020204" pitchFamily="34" charset="-122"/>
                          <a:ea typeface="微软雅黑" panose="020B0503020204020204" pitchFamily="34" charset="-122"/>
                        </a:rPr>
                        <a:t>(long haul network)</a:t>
                      </a:r>
                      <a:r>
                        <a:rPr lang="zh-CN" altLang="en-US" sz="1600" b="1" dirty="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作用范围一般是一个城市，作用距离约为 </a:t>
                      </a:r>
                      <a:r>
                        <a:rPr lang="en-US" altLang="zh-CN" sz="1600" b="1" dirty="0">
                          <a:latin typeface="微软雅黑" panose="020B0503020204020204" pitchFamily="34" charset="-122"/>
                          <a:ea typeface="微软雅黑" panose="020B0503020204020204" pitchFamily="34" charset="-122"/>
                        </a:rPr>
                        <a:t>5~50 </a:t>
                      </a:r>
                      <a:r>
                        <a:rPr lang="zh-CN" altLang="en-US" sz="1600" b="1" dirty="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606">
                <a:tc>
                  <a:txBody>
                    <a:bodyPr/>
                    <a:lstStyle/>
                    <a:p>
                      <a:pPr marL="0" algn="l" defTabSz="914400" rtl="0" eaLnBrk="1" latinLnBrk="0" hangingPunct="1"/>
                      <a:r>
                        <a:rPr lang="zh-CN" altLang="en-US" sz="1600" b="1" kern="1200" dirty="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局限在较小的范围（如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范围很小，大约在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米左右。有时也称为</a:t>
                      </a:r>
                      <a:r>
                        <a:rPr lang="zh-CN" altLang="en-US" sz="1600" b="1" dirty="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WPAN (Wireless PAN)</a:t>
                      </a:r>
                      <a:r>
                        <a:rPr lang="zh-CN" altLang="en-US" sz="1600" b="1" dirty="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按照网络的作用范围进行分类</a:t>
            </a:r>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anose="020B0503020204020204" pitchFamily="34" charset="-122"/>
                <a:ea typeface="微软雅黑" panose="020B0503020204020204" pitchFamily="34" charset="-122"/>
              </a:rPr>
              <a:t>若中央处理机之间的距离非常近（如仅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米甚至更小些），则一般就称之为</a:t>
            </a:r>
            <a:r>
              <a:rPr lang="zh-CN" altLang="en-US" b="1" dirty="0">
                <a:solidFill>
                  <a:srgbClr val="C00000"/>
                </a:solidFill>
                <a:latin typeface="微软雅黑" panose="020B0503020204020204" pitchFamily="34" charset="-122"/>
                <a:ea typeface="微软雅黑" panose="020B0503020204020204" pitchFamily="34" charset="-122"/>
              </a:rPr>
              <a:t>多处理机系统，</a:t>
            </a:r>
            <a:r>
              <a:rPr lang="zh-CN" altLang="en-US" b="1" dirty="0">
                <a:latin typeface="微软雅黑" panose="020B0503020204020204" pitchFamily="34" charset="-122"/>
                <a:ea typeface="微软雅黑" panose="020B0503020204020204" pitchFamily="34" charset="-122"/>
              </a:rPr>
              <a:t>而不称它为计算机网络。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0000"/>
                    </a:ext>
                  </a:extLst>
                </a:gridCol>
                <a:gridCol w="4545874">
                  <a:extLst>
                    <a:ext uri="{9D8B030D-6E8A-4147-A177-3AD203B41FA5}">
                      <a16:colId xmlns:a16="http://schemas.microsoft.com/office/drawing/2014/main" val="20001"/>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公用网 </a:t>
                      </a:r>
                      <a:endParaRPr lang="en-US" altLang="zh-CN" sz="1600" b="1" kern="1200" dirty="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3606">
                <a:tc>
                  <a:txBody>
                    <a:bodyPr/>
                    <a:lstStyle/>
                    <a:p>
                      <a:pPr algn="l"/>
                      <a:r>
                        <a:rPr lang="zh-CN" altLang="en-US" sz="1600" b="1" dirty="0">
                          <a:solidFill>
                            <a:srgbClr val="0000FF"/>
                          </a:solidFill>
                          <a:latin typeface="微软雅黑" panose="020B0503020204020204" pitchFamily="34" charset="-122"/>
                          <a:ea typeface="微软雅黑" panose="020B0503020204020204" pitchFamily="34" charset="-122"/>
                        </a:rPr>
                        <a:t>专用网</a:t>
                      </a:r>
                      <a:r>
                        <a:rPr lang="zh-CN" altLang="en-US"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anose="020B0503020204020204" pitchFamily="34" charset="-122"/>
                <a:ea typeface="微软雅黑" panose="020B0503020204020204" pitchFamily="34" charset="-122"/>
              </a:rPr>
              <a:t>公用网和专用网都可以传送多种业务。如传送的是计算机数据，则分别是</a:t>
            </a:r>
            <a:r>
              <a:rPr lang="zh-CN" altLang="en-US" b="1" dirty="0">
                <a:solidFill>
                  <a:srgbClr val="C00000"/>
                </a:solidFill>
                <a:latin typeface="微软雅黑" panose="020B0503020204020204" pitchFamily="34" charset="-122"/>
                <a:ea typeface="微软雅黑" panose="020B0503020204020204" pitchFamily="34" charset="-122"/>
              </a:rPr>
              <a:t>公用计算机网络</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专用计算机网络。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a:solidFill>
                  <a:srgbClr val="C00000"/>
                </a:solidFill>
              </a:rPr>
              <a:t>接入网 </a:t>
            </a:r>
            <a:r>
              <a:rPr lang="en-US" altLang="zh-CN" dirty="0">
                <a:solidFill>
                  <a:srgbClr val="C00000"/>
                </a:solidFill>
              </a:rPr>
              <a:t>AN </a:t>
            </a:r>
            <a:r>
              <a:rPr lang="en-US" altLang="zh-CN" dirty="0"/>
              <a:t>(Access Network)</a:t>
            </a:r>
          </a:p>
          <a:p>
            <a:pPr marL="622300" lvl="1"/>
            <a:r>
              <a:rPr lang="zh-CN" altLang="en-US" dirty="0"/>
              <a:t>又称为</a:t>
            </a:r>
            <a:r>
              <a:rPr lang="zh-CN" altLang="en-US" dirty="0">
                <a:solidFill>
                  <a:srgbClr val="0000FF"/>
                </a:solidFill>
              </a:rPr>
              <a:t>本地接入网</a:t>
            </a:r>
            <a:r>
              <a:rPr lang="zh-CN" altLang="en-US" dirty="0"/>
              <a:t>或</a:t>
            </a:r>
            <a:r>
              <a:rPr lang="zh-CN" altLang="en-US" dirty="0">
                <a:solidFill>
                  <a:srgbClr val="0000FF"/>
                </a:solidFill>
              </a:rPr>
              <a:t>居民接入网。</a:t>
            </a:r>
            <a:endParaRPr lang="en-US" altLang="zh-CN" dirty="0">
              <a:solidFill>
                <a:srgbClr val="0000FF"/>
              </a:solidFill>
            </a:endParaRPr>
          </a:p>
          <a:p>
            <a:pPr marL="622300" lvl="1"/>
            <a:r>
              <a:rPr lang="zh-CN" altLang="en-US" dirty="0">
                <a:solidFill>
                  <a:srgbClr val="0000FF"/>
                </a:solidFill>
              </a:rPr>
              <a:t>用于将用户接入互联网。</a:t>
            </a:r>
          </a:p>
          <a:p>
            <a:pPr marL="622300" lvl="1"/>
            <a:r>
              <a:rPr lang="zh-CN" altLang="en-US" dirty="0"/>
              <a:t>实际上就是本地 </a:t>
            </a:r>
            <a:r>
              <a:rPr lang="en-US" altLang="zh-CN" dirty="0"/>
              <a:t>ISP </a:t>
            </a:r>
            <a:r>
              <a:rPr lang="zh-CN" altLang="en-US" dirty="0"/>
              <a:t>所拥有的网络，它既不是互联网的核心部分，也不是互联网的边缘部分。</a:t>
            </a:r>
          </a:p>
          <a:p>
            <a:pPr marL="622300" lvl="1"/>
            <a:r>
              <a:rPr lang="zh-CN" altLang="en-US" dirty="0"/>
              <a:t>是从某个用户端系统到本地 </a:t>
            </a:r>
            <a:r>
              <a:rPr lang="en-US" altLang="zh-CN" dirty="0"/>
              <a:t>ISP </a:t>
            </a:r>
            <a:r>
              <a:rPr lang="zh-CN" altLang="en-US" dirty="0"/>
              <a:t>的</a:t>
            </a:r>
            <a:r>
              <a:rPr lang="zh-CN" altLang="en-US" dirty="0">
                <a:solidFill>
                  <a:srgbClr val="C00000"/>
                </a:solidFill>
              </a:rPr>
              <a:t>第一个</a:t>
            </a:r>
            <a:r>
              <a:rPr lang="zh-CN" altLang="en-US" dirty="0"/>
              <a:t>路由器（也称为边缘路由器）之间的一种网络。</a:t>
            </a:r>
            <a:endParaRPr lang="en-US" altLang="zh-CN" dirty="0"/>
          </a:p>
          <a:p>
            <a:pPr marL="622300" lvl="1"/>
            <a:r>
              <a:rPr lang="zh-CN" altLang="en-US" dirty="0"/>
              <a:t>从覆盖的范围看，很多接入网还是属于局域网。</a:t>
            </a:r>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用来把用户接入到互联网的网络</a:t>
            </a:r>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a:fillRect/>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1.6</a:t>
            </a:r>
          </a:p>
          <a:p>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9" name="组合 8"/>
          <p:cNvGrpSpPr/>
          <p:nvPr/>
        </p:nvGrpSpPr>
        <p:grpSpPr>
          <a:xfrm>
            <a:off x="466344" y="585760"/>
            <a:ext cx="8129016" cy="398780"/>
            <a:chOff x="466344" y="1151890"/>
            <a:chExt cx="8129016" cy="39878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3677415" y="1151890"/>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三网融合优点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398145" y="984250"/>
            <a:ext cx="7699375" cy="2963545"/>
          </a:xfrm>
          <a:prstGeom prst="rect">
            <a:avLst/>
          </a:prstGeom>
        </p:spPr>
        <p:txBody>
          <a:bodyPr wrap="square">
            <a:spAutoFit/>
          </a:bodyPr>
          <a:lstStyle/>
          <a:p>
            <a:pPr>
              <a:lnSpc>
                <a:spcPts val="2800"/>
              </a:lnSpc>
            </a:pPr>
            <a:r>
              <a:rPr lang="zh-CN" altLang="en-US" sz="1400" b="1" dirty="0">
                <a:latin typeface="微软雅黑" panose="020B0503020204020204" pitchFamily="34" charset="-122"/>
                <a:ea typeface="微软雅黑" panose="020B0503020204020204" pitchFamily="34" charset="-122"/>
              </a:rPr>
              <a:t>1．信息服务将由单一业务转向文字、话音、数据、图像、视频等</a:t>
            </a:r>
            <a:r>
              <a:rPr lang="zh-CN" altLang="en-US" sz="1400" b="1" dirty="0">
                <a:solidFill>
                  <a:srgbClr val="FF0000"/>
                </a:solidFill>
                <a:latin typeface="微软雅黑" panose="020B0503020204020204" pitchFamily="34" charset="-122"/>
                <a:ea typeface="微软雅黑" panose="020B0503020204020204" pitchFamily="34" charset="-122"/>
              </a:rPr>
              <a:t>多媒体综合业务</a:t>
            </a:r>
            <a:r>
              <a:rPr lang="zh-CN" altLang="en-US" sz="1400" b="1" dirty="0">
                <a:latin typeface="微软雅黑" panose="020B0503020204020204" pitchFamily="34" charset="-122"/>
                <a:ea typeface="微软雅黑" panose="020B0503020204020204" pitchFamily="34" charset="-122"/>
              </a:rPr>
              <a:t>。</a:t>
            </a:r>
          </a:p>
          <a:p>
            <a:pPr>
              <a:lnSpc>
                <a:spcPts val="2800"/>
              </a:lnSpc>
            </a:pPr>
            <a:r>
              <a:rPr lang="zh-CN" altLang="en-US" sz="1400" b="1" dirty="0">
                <a:latin typeface="微软雅黑" panose="020B0503020204020204" pitchFamily="34" charset="-122"/>
                <a:ea typeface="微软雅黑" panose="020B0503020204020204" pitchFamily="34" charset="-122"/>
              </a:rPr>
              <a:t>2．有利于极大地减少基础建设投入，并简化网络管理，</a:t>
            </a:r>
            <a:r>
              <a:rPr lang="zh-CN" altLang="en-US" sz="1400" b="1" dirty="0">
                <a:solidFill>
                  <a:srgbClr val="FF0000"/>
                </a:solidFill>
                <a:latin typeface="微软雅黑" panose="020B0503020204020204" pitchFamily="34" charset="-122"/>
                <a:ea typeface="微软雅黑" panose="020B0503020204020204" pitchFamily="34" charset="-122"/>
              </a:rPr>
              <a:t>降低维护成本</a:t>
            </a:r>
            <a:r>
              <a:rPr lang="zh-CN" altLang="en-US" sz="1400" b="1" dirty="0">
                <a:latin typeface="微软雅黑" panose="020B0503020204020204" pitchFamily="34" charset="-122"/>
                <a:ea typeface="微软雅黑" panose="020B0503020204020204" pitchFamily="34" charset="-122"/>
              </a:rPr>
              <a:t>。</a:t>
            </a:r>
          </a:p>
          <a:p>
            <a:pPr>
              <a:lnSpc>
                <a:spcPts val="2800"/>
              </a:lnSpc>
            </a:pPr>
            <a:r>
              <a:rPr lang="zh-CN" altLang="en-US" sz="1400" b="1" dirty="0">
                <a:latin typeface="微软雅黑" panose="020B0503020204020204" pitchFamily="34" charset="-122"/>
                <a:ea typeface="微软雅黑" panose="020B0503020204020204" pitchFamily="34" charset="-122"/>
              </a:rPr>
              <a:t>3． 将使网络从各自独立的专业网络向综合性网络转变，</a:t>
            </a:r>
            <a:r>
              <a:rPr lang="zh-CN" altLang="en-US" sz="1400" b="1" dirty="0">
                <a:solidFill>
                  <a:srgbClr val="FF0000"/>
                </a:solidFill>
                <a:latin typeface="微软雅黑" panose="020B0503020204020204" pitchFamily="34" charset="-122"/>
                <a:ea typeface="微软雅黑" panose="020B0503020204020204" pitchFamily="34" charset="-122"/>
              </a:rPr>
              <a:t>资源利用水平进一步提高</a:t>
            </a:r>
            <a:r>
              <a:rPr lang="zh-CN" altLang="en-US" sz="1400" b="1" dirty="0">
                <a:latin typeface="微软雅黑" panose="020B0503020204020204" pitchFamily="34" charset="-122"/>
                <a:ea typeface="微软雅黑" panose="020B0503020204020204" pitchFamily="34" charset="-122"/>
              </a:rPr>
              <a:t>。</a:t>
            </a:r>
          </a:p>
          <a:p>
            <a:pPr>
              <a:lnSpc>
                <a:spcPts val="2800"/>
              </a:lnSpc>
            </a:pPr>
            <a:r>
              <a:rPr lang="zh-CN" altLang="en-US" sz="1400" b="1" dirty="0">
                <a:latin typeface="微软雅黑" panose="020B0503020204020204" pitchFamily="34" charset="-122"/>
                <a:ea typeface="微软雅黑" panose="020B0503020204020204" pitchFamily="34" charset="-122"/>
              </a:rPr>
              <a:t>4． 三网融合是业务的整合，它不仅继承了原有的话音、数据和视频业务，而且通过网络的整合，衍生出了更加丰富的增值业务类型，如图文电视、VOIP、视频邮件和网络游戏等，</a:t>
            </a:r>
            <a:r>
              <a:rPr lang="zh-CN" altLang="en-US" sz="1400" b="1" dirty="0">
                <a:solidFill>
                  <a:srgbClr val="FF0000"/>
                </a:solidFill>
                <a:latin typeface="微软雅黑" panose="020B0503020204020204" pitchFamily="34" charset="-122"/>
                <a:ea typeface="微软雅黑" panose="020B0503020204020204" pitchFamily="34" charset="-122"/>
              </a:rPr>
              <a:t>极大地拓展了业务提供的范围</a:t>
            </a:r>
            <a:r>
              <a:rPr lang="zh-CN" altLang="en-US" sz="1400" b="1" dirty="0">
                <a:latin typeface="微软雅黑" panose="020B0503020204020204" pitchFamily="34" charset="-122"/>
                <a:ea typeface="微软雅黑" panose="020B0503020204020204" pitchFamily="34" charset="-122"/>
              </a:rPr>
              <a:t>。</a:t>
            </a:r>
          </a:p>
          <a:p>
            <a:pPr>
              <a:lnSpc>
                <a:spcPts val="2800"/>
              </a:lnSpc>
            </a:pPr>
            <a:r>
              <a:rPr lang="zh-CN" altLang="en-US" sz="1400" b="1" dirty="0">
                <a:latin typeface="微软雅黑" panose="020B0503020204020204" pitchFamily="34" charset="-122"/>
                <a:ea typeface="微软雅黑" panose="020B0503020204020204" pitchFamily="34" charset="-122"/>
              </a:rPr>
              <a:t>5 、三网融合打破了电信运营商和广电运营商在视频传输领域长期</a:t>
            </a:r>
          </a:p>
          <a:p>
            <a:pPr>
              <a:lnSpc>
                <a:spcPts val="2800"/>
              </a:lnSpc>
            </a:pPr>
            <a:r>
              <a:rPr lang="zh-CN" altLang="en-US" sz="1400" b="1" dirty="0">
                <a:latin typeface="微软雅黑" panose="020B0503020204020204" pitchFamily="34" charset="-122"/>
                <a:ea typeface="微软雅黑" panose="020B0503020204020204" pitchFamily="34" charset="-122"/>
              </a:rPr>
              <a:t>的恶性竞争状态，看电视、上网、打电话资费可能打包下调。</a:t>
            </a:r>
          </a:p>
        </p:txBody>
      </p:sp>
      <p:pic>
        <p:nvPicPr>
          <p:cNvPr id="101" name="图片 100"/>
          <p:cNvPicPr/>
          <p:nvPr/>
        </p:nvPicPr>
        <p:blipFill>
          <a:blip r:embed="rId2"/>
          <a:stretch>
            <a:fillRect/>
          </a:stretch>
        </p:blipFill>
        <p:spPr>
          <a:xfrm>
            <a:off x="5908675" y="2938780"/>
            <a:ext cx="3185160" cy="1663065"/>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计算机网络的性能指标</a:t>
            </a:r>
          </a:p>
        </p:txBody>
      </p:sp>
      <p:graphicFrame>
        <p:nvGraphicFramePr>
          <p:cNvPr id="5" name="图示 4"/>
          <p:cNvGraphicFramePr/>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a:solidFill>
                  <a:srgbClr val="C00000"/>
                </a:solidFill>
                <a:latin typeface="微软雅黑" panose="020B0503020204020204" pitchFamily="34" charset="-122"/>
                <a:ea typeface="微软雅黑" panose="020B0503020204020204" pitchFamily="34" charset="-122"/>
              </a:rPr>
              <a:t>性能指标：</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a:solidFill>
                  <a:prstClr val="black"/>
                </a:solidFill>
                <a:latin typeface="微软雅黑" panose="020B0503020204020204" pitchFamily="34" charset="-122"/>
                <a:ea typeface="微软雅黑" panose="020B0503020204020204" pitchFamily="34" charset="-122"/>
              </a:rPr>
              <a:t>从不同的方面来度量计算机网络的性能。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最重要的一个性能指标。</a:t>
            </a:r>
            <a:endParaRPr lang="en-US" altLang="zh-CN" dirty="0"/>
          </a:p>
          <a:p>
            <a:r>
              <a:rPr lang="zh-CN" altLang="en-US" dirty="0"/>
              <a:t>指的是</a:t>
            </a:r>
            <a:r>
              <a:rPr lang="zh-CN" altLang="en-US" dirty="0">
                <a:solidFill>
                  <a:srgbClr val="C00000"/>
                </a:solidFill>
              </a:rPr>
              <a:t>数据的传送速率，</a:t>
            </a:r>
            <a:r>
              <a:rPr lang="zh-CN" altLang="en-US" dirty="0"/>
              <a:t>也称为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a:solidFill>
                  <a:srgbClr val="0000FF"/>
                </a:solidFill>
              </a:rPr>
              <a:t>单位：</a:t>
            </a:r>
            <a:r>
              <a:rPr lang="en-US" altLang="zh-CN" dirty="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a:t>Gbit</a:t>
            </a:r>
            <a:r>
              <a:rPr lang="en-US" altLang="zh-CN" dirty="0"/>
              <a:t>/s </a:t>
            </a:r>
            <a:r>
              <a:rPr lang="zh-CN" altLang="en-US" dirty="0"/>
              <a:t>等。</a:t>
            </a:r>
            <a:endParaRPr lang="en-US" altLang="zh-CN" dirty="0"/>
          </a:p>
          <a:p>
            <a:pPr marL="0" indent="0">
              <a:buNone/>
            </a:pPr>
            <a:r>
              <a:rPr lang="en-US" altLang="zh-CN" dirty="0"/>
              <a:t>    </a:t>
            </a:r>
            <a:r>
              <a:rPr lang="zh-CN" altLang="en-US" dirty="0"/>
              <a:t>例如 </a:t>
            </a:r>
            <a:r>
              <a:rPr lang="en-US" altLang="zh-CN" dirty="0"/>
              <a:t>4 </a:t>
            </a:r>
            <a:r>
              <a:rPr lang="en-US" altLang="zh-CN" dirty="0">
                <a:sym typeface="Symbol" panose="05050102010706020507"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a:t>速率往往是指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a:t>速率</a:t>
            </a:r>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a:latin typeface="微软雅黑" panose="020B0503020204020204" pitchFamily="34" charset="-122"/>
                <a:ea typeface="微软雅黑" panose="020B0503020204020204" pitchFamily="34" charset="-122"/>
              </a:rPr>
              <a:t>千</a:t>
            </a:r>
            <a:r>
              <a:rPr lang="en-US" altLang="zh-CN" sz="1600" b="1" dirty="0">
                <a:latin typeface="微软雅黑" panose="020B0503020204020204" pitchFamily="34" charset="-122"/>
                <a:ea typeface="微软雅黑" panose="020B0503020204020204" pitchFamily="34" charset="-122"/>
              </a:rPr>
              <a:t> =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1024 M</a:t>
            </a: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字节 </a:t>
            </a:r>
            <a:r>
              <a:rPr lang="en-US" altLang="zh-CN" sz="1600" b="1" dirty="0">
                <a:latin typeface="微软雅黑" panose="020B0503020204020204" pitchFamily="34" charset="-122"/>
                <a:ea typeface="微软雅黑" panose="020B0503020204020204" pitchFamily="34" charset="-122"/>
              </a:rPr>
              <a:t>(Byte) =  8 </a:t>
            </a:r>
            <a:r>
              <a:rPr lang="zh-CN" altLang="en-US" sz="1600" b="1" dirty="0">
                <a:latin typeface="微软雅黑" panose="020B0503020204020204" pitchFamily="34" charset="-122"/>
                <a:ea typeface="微软雅黑" panose="020B0503020204020204" pitchFamily="34" charset="-122"/>
              </a:rPr>
              <a:t>比特 </a:t>
            </a:r>
            <a:r>
              <a:rPr lang="en-US" altLang="zh-CN" sz="1600" b="1" dirty="0">
                <a:latin typeface="微软雅黑" panose="020B0503020204020204" pitchFamily="34" charset="-122"/>
                <a:ea typeface="微软雅黑" panose="020B0503020204020204" pitchFamily="34" charset="-122"/>
              </a:rPr>
              <a:t>(bit</a:t>
            </a:r>
            <a:r>
              <a:rPr lang="zh-CN" altLang="en-US" sz="16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540384" y="1068013"/>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1878318" y="364699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两者</a:t>
            </a:r>
            <a:r>
              <a:rPr lang="zh-CN" altLang="zh-CN" b="1" dirty="0">
                <a:solidFill>
                  <a:srgbClr val="C00000"/>
                </a:solidFill>
                <a:latin typeface="微软雅黑" panose="020B0503020204020204" pitchFamily="34" charset="-122"/>
                <a:ea typeface="微软雅黑" panose="020B0503020204020204" pitchFamily="34" charset="-122"/>
              </a:rPr>
              <a:t>本质相同</a:t>
            </a:r>
            <a:r>
              <a:rPr lang="zh-CN"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a:latin typeface="微软雅黑" panose="020B0503020204020204" pitchFamily="34" charset="-122"/>
                <a:ea typeface="微软雅黑" panose="020B0503020204020204" pitchFamily="34" charset="-122"/>
              </a:rPr>
              <a:t>一条通信链路的“带宽”越宽，其所能传输的“最高数据率”也越高。</a:t>
            </a:r>
          </a:p>
        </p:txBody>
      </p:sp>
      <p:sp>
        <p:nvSpPr>
          <p:cNvPr id="4" name="圆角矩形标注 3"/>
          <p:cNvSpPr/>
          <p:nvPr/>
        </p:nvSpPr>
        <p:spPr>
          <a:xfrm>
            <a:off x="5553710" y="963295"/>
            <a:ext cx="3142615" cy="700405"/>
          </a:xfrm>
          <a:prstGeom prst="wedgeRoundRectCallout">
            <a:avLst>
              <a:gd name="adj1" fmla="val -87967"/>
              <a:gd name="adj2" fmla="val 1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a:t>该信号所包含的各种不同频率成分所占据的频率范围。例如，在传统的通信线路上传送的电话信号的标准带宽是</a:t>
            </a:r>
            <a:r>
              <a:rPr lang="en-US" altLang="zh-CN" sz="1200"/>
              <a:t>3.1kHz(</a:t>
            </a:r>
            <a:r>
              <a:rPr lang="zh-CN" altLang="en-US" sz="1200"/>
              <a:t>从</a:t>
            </a:r>
            <a:r>
              <a:rPr lang="en-US" altLang="zh-CN" sz="1200"/>
              <a:t>300Hz</a:t>
            </a:r>
            <a:r>
              <a:rPr lang="zh-CN" altLang="en-US" sz="1200"/>
              <a:t>到</a:t>
            </a:r>
            <a:r>
              <a:rPr lang="en-US" altLang="zh-CN" sz="1200"/>
              <a:t>3.4kHz)</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anose="020B0503020204020204" pitchFamily="34" charset="-122"/>
                <a:ea typeface="微软雅黑" panose="020B0503020204020204" pitchFamily="34" charset="-122"/>
              </a:rPr>
              <a:t>在</a:t>
            </a:r>
            <a:r>
              <a:rPr lang="zh-CN" altLang="en-US" sz="2000" b="1" dirty="0">
                <a:solidFill>
                  <a:srgbClr val="0000FF"/>
                </a:solidFill>
                <a:latin typeface="微软雅黑" panose="020B0503020204020204" pitchFamily="34" charset="-122"/>
                <a:ea typeface="微软雅黑" panose="020B0503020204020204" pitchFamily="34" charset="-122"/>
              </a:rPr>
              <a:t>时间轴</a:t>
            </a:r>
            <a:r>
              <a:rPr lang="zh-CN" altLang="en-US" sz="2000" b="1" dirty="0">
                <a:latin typeface="微软雅黑" panose="020B0503020204020204" pitchFamily="34" charset="-122"/>
                <a:ea typeface="微软雅黑" panose="020B0503020204020204" pitchFamily="34" charset="-122"/>
              </a:rPr>
              <a:t>上信号的宽度随带宽的增大而变窄。     </a:t>
            </a:r>
          </a:p>
        </p:txBody>
      </p:sp>
      <p:grpSp>
        <p:nvGrpSpPr>
          <p:cNvPr id="5" name="Group 33"/>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333399"/>
                  </a:solidFill>
                  <a:latin typeface="微软雅黑" panose="020B0503020204020204" pitchFamily="34" charset="-122"/>
                  <a:ea typeface="微软雅黑" panose="020B0503020204020204"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1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p>
            <a:p>
              <a:r>
                <a:rPr lang="en-US" altLang="zh-CN" sz="1600" b="1">
                  <a:solidFill>
                    <a:schemeClr val="bg1"/>
                  </a:solidFill>
                  <a:latin typeface="微软雅黑" panose="020B0503020204020204" pitchFamily="34" charset="-122"/>
                  <a:ea typeface="微软雅黑" panose="020B0503020204020204" pitchFamily="34" charset="-122"/>
                </a:rPr>
                <a:t>1 Mbit/s </a:t>
              </a:r>
            </a:p>
          </p:txBody>
        </p:sp>
      </p:grpSp>
      <p:grpSp>
        <p:nvGrpSpPr>
          <p:cNvPr id="18" name="Group 34"/>
          <p:cNvGrpSpPr/>
          <p:nvPr/>
        </p:nvGrpSpPr>
        <p:grpSpPr bwMode="auto">
          <a:xfrm>
            <a:off x="1336675" y="2984500"/>
            <a:ext cx="6454775" cy="1281113"/>
            <a:chOff x="204" y="2913"/>
            <a:chExt cx="5372" cy="1155"/>
          </a:xfrm>
        </p:grpSpPr>
        <p:sp>
          <p:nvSpPr>
            <p:cNvPr id="101386" name="Freeform 7"/>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4  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0.25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p>
            <a:p>
              <a:r>
                <a:rPr lang="en-US" altLang="zh-CN" sz="1600" b="1">
                  <a:solidFill>
                    <a:schemeClr val="bg1"/>
                  </a:solidFill>
                  <a:latin typeface="微软雅黑" panose="020B0503020204020204" pitchFamily="34" charset="-122"/>
                  <a:ea typeface="微软雅黑" panose="020B0503020204020204" pitchFamily="34" charset="-122"/>
                </a:rPr>
                <a:t>4 Mbit/s </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单位时间内通过某个网络（或信道、接口）的</a:t>
            </a:r>
            <a:r>
              <a:rPr lang="zh-CN" altLang="en-US" dirty="0">
                <a:solidFill>
                  <a:srgbClr val="C00000"/>
                </a:solidFill>
              </a:rPr>
              <a:t>实际数据量。</a:t>
            </a:r>
            <a:endParaRPr lang="en-US" altLang="zh-CN" dirty="0">
              <a:solidFill>
                <a:srgbClr val="C00000"/>
              </a:solidFill>
            </a:endParaRPr>
          </a:p>
          <a:p>
            <a:r>
              <a:rPr lang="zh-CN" altLang="en-US" dirty="0"/>
              <a:t>受网络的带宽或网络的额定速率的限制。</a:t>
            </a:r>
            <a:endParaRPr lang="en-US" altLang="zh-CN" dirty="0"/>
          </a:p>
          <a:p>
            <a:pPr lvl="1"/>
            <a:r>
              <a:rPr lang="zh-CN" altLang="en-US" dirty="0"/>
              <a:t>额定速率是绝对上限值。</a:t>
            </a:r>
            <a:endParaRPr lang="en-US" altLang="zh-CN" dirty="0"/>
          </a:p>
          <a:p>
            <a:pPr lvl="1"/>
            <a:r>
              <a:rPr lang="zh-CN" altLang="en-US" dirty="0"/>
              <a:t>可能会远小于额定速率，甚至下降到零！</a:t>
            </a:r>
            <a:endParaRPr lang="en-US" altLang="zh-CN" dirty="0"/>
          </a:p>
          <a:p>
            <a:r>
              <a:rPr lang="zh-CN" altLang="en-US" dirty="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a:t>吞吐量 </a:t>
            </a:r>
            <a:r>
              <a:rPr lang="en-US" altLang="zh-CN" dirty="0"/>
              <a:t>(throughput)</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a:t>组成：</a:t>
            </a:r>
          </a:p>
          <a:p>
            <a:pPr lvl="1"/>
            <a:r>
              <a:rPr lang="zh-CN" altLang="en-US" dirty="0"/>
              <a:t>（</a:t>
            </a:r>
            <a:r>
              <a:rPr lang="en-US" altLang="zh-CN" dirty="0"/>
              <a:t>1</a:t>
            </a:r>
            <a:r>
              <a:rPr lang="zh-CN" altLang="en-US" dirty="0"/>
              <a:t>）发送时延</a:t>
            </a:r>
            <a:endParaRPr lang="en-US" altLang="zh-CN" dirty="0"/>
          </a:p>
          <a:p>
            <a:pPr lvl="1"/>
            <a:r>
              <a:rPr lang="zh-CN" altLang="en-US" dirty="0"/>
              <a:t>（</a:t>
            </a:r>
            <a:r>
              <a:rPr lang="en-US" altLang="zh-CN" dirty="0"/>
              <a:t>2</a:t>
            </a:r>
            <a:r>
              <a:rPr lang="zh-CN" altLang="en-US" dirty="0"/>
              <a:t>）传播时延</a:t>
            </a:r>
          </a:p>
          <a:p>
            <a:pPr lvl="1"/>
            <a:r>
              <a:rPr lang="zh-CN" altLang="en-US" dirty="0"/>
              <a:t>（</a:t>
            </a:r>
            <a:r>
              <a:rPr lang="en-US" altLang="zh-CN" dirty="0"/>
              <a:t>3</a:t>
            </a:r>
            <a:r>
              <a:rPr lang="zh-CN" altLang="en-US" dirty="0"/>
              <a:t>）处理时延</a:t>
            </a:r>
          </a:p>
          <a:p>
            <a:pPr lvl="1"/>
            <a:r>
              <a:rPr lang="zh-CN" altLang="en-US" dirty="0"/>
              <a:t>（</a:t>
            </a:r>
            <a:r>
              <a:rPr lang="en-US" altLang="zh-CN" dirty="0"/>
              <a:t>4</a:t>
            </a:r>
            <a:r>
              <a:rPr lang="zh-CN" altLang="en-US" dirty="0"/>
              <a:t>）排队时延</a:t>
            </a:r>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是主机或路由器发送数据帧所需要的时间，也就是从发送数据帧的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6" name="组合 6"/>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发送时延 </a:t>
              </a:r>
              <a:r>
                <a:rPr lang="en-US" altLang="zh-CN" sz="2000" b="1" dirty="0">
                  <a:solidFill>
                    <a:srgbClr val="000066"/>
                  </a:solidFill>
                  <a:latin typeface="微软雅黑" panose="020B0503020204020204" pitchFamily="34" charset="-122"/>
                  <a:ea typeface="微软雅黑" panose="020B0503020204020204"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数据帧长度（</a:t>
              </a:r>
              <a:r>
                <a:rPr lang="en-US" altLang="zh-CN" sz="2000" b="1" dirty="0">
                  <a:solidFill>
                    <a:srgbClr val="000066"/>
                  </a:solidFill>
                  <a:latin typeface="微软雅黑" panose="020B0503020204020204" pitchFamily="34" charset="-122"/>
                  <a:ea typeface="微软雅黑" panose="020B0503020204020204" pitchFamily="34" charset="-122"/>
                </a:rPr>
                <a:t>bit</a:t>
              </a:r>
              <a:r>
                <a:rPr lang="zh-CN" altLang="en-US" sz="2000" b="1" dirty="0">
                  <a:solidFill>
                    <a:srgbClr val="000066"/>
                  </a:solidFill>
                  <a:latin typeface="微软雅黑" panose="020B0503020204020204" pitchFamily="34" charset="-122"/>
                  <a:ea typeface="微软雅黑" panose="020B0503020204020204"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发送速率（</a:t>
              </a:r>
              <a:r>
                <a:rPr lang="en-US" altLang="zh-CN" sz="2000" b="1" dirty="0">
                  <a:solidFill>
                    <a:srgbClr val="000066"/>
                  </a:solidFill>
                  <a:latin typeface="微软雅黑" panose="020B0503020204020204" pitchFamily="34" charset="-122"/>
                  <a:ea typeface="微软雅黑" panose="020B0503020204020204" pitchFamily="34" charset="-122"/>
                </a:rPr>
                <a:t>bit/s</a:t>
              </a:r>
              <a:r>
                <a:rPr lang="zh-CN" altLang="en-US" sz="2000" b="1" dirty="0">
                  <a:solidFill>
                    <a:srgbClr val="000066"/>
                  </a:solidFill>
                  <a:latin typeface="微软雅黑" panose="020B0503020204020204" pitchFamily="34" charset="-122"/>
                  <a:ea typeface="微软雅黑" panose="020B0503020204020204"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endParaRPr lang="en-US" altLang="zh-CN" dirty="0"/>
          </a:p>
          <a:p>
            <a:endParaRPr lang="en-US" altLang="zh-CN" dirty="0"/>
          </a:p>
          <a:p>
            <a:endParaRPr lang="en-US" altLang="zh-CN" dirty="0"/>
          </a:p>
          <a:p>
            <a:endParaRPr lang="en-US" altLang="zh-CN" dirty="0"/>
          </a:p>
          <a:p>
            <a:endParaRPr lang="en-US" altLang="zh-CN" dirty="0"/>
          </a:p>
          <a:p>
            <a:r>
              <a:rPr lang="zh-CN" altLang="en-US" dirty="0"/>
              <a:t>电磁波传播速率：</a:t>
            </a:r>
            <a:endParaRPr lang="en-US" altLang="zh-CN" dirty="0"/>
          </a:p>
          <a:p>
            <a:pPr lvl="1"/>
            <a:r>
              <a:rPr lang="zh-CN" altLang="en-US" dirty="0"/>
              <a:t>自由空间的传播速率是光速 </a:t>
            </a:r>
            <a:r>
              <a:rPr lang="en-US" altLang="zh-CN" dirty="0"/>
              <a:t>= 3.0 </a:t>
            </a:r>
            <a:r>
              <a:rPr lang="zh-CN" altLang="en-US" dirty="0"/>
              <a:t>ⅹ</a:t>
            </a:r>
            <a:r>
              <a:rPr lang="en-US" altLang="zh-CN" dirty="0"/>
              <a:t> 10</a:t>
            </a:r>
            <a:r>
              <a:rPr lang="en-US" altLang="zh-CN" baseline="30000" dirty="0"/>
              <a:t>5</a:t>
            </a:r>
            <a:r>
              <a:rPr lang="en-US" altLang="zh-CN" dirty="0"/>
              <a:t> km/s</a:t>
            </a:r>
          </a:p>
          <a:p>
            <a:pPr lvl="1"/>
            <a:r>
              <a:rPr lang="zh-CN" altLang="en-US" dirty="0"/>
              <a:t>在铜线电缆中的传播速率约 </a:t>
            </a:r>
            <a:r>
              <a:rPr lang="en-US" altLang="zh-CN" dirty="0"/>
              <a:t>= 2.3 </a:t>
            </a:r>
            <a:r>
              <a:rPr lang="zh-CN" altLang="en-US" dirty="0"/>
              <a:t>ⅹ</a:t>
            </a:r>
            <a:r>
              <a:rPr lang="en-US" altLang="zh-CN" dirty="0"/>
              <a:t> 10</a:t>
            </a:r>
            <a:r>
              <a:rPr lang="en-US" altLang="zh-CN" baseline="30000" dirty="0"/>
              <a:t>5</a:t>
            </a:r>
            <a:r>
              <a:rPr lang="en-US" altLang="zh-CN" dirty="0"/>
              <a:t> km/s</a:t>
            </a:r>
          </a:p>
          <a:p>
            <a:pPr lvl="1"/>
            <a:r>
              <a:rPr lang="zh-CN" altLang="en-US" dirty="0"/>
              <a:t>在光纤中的传播速率约 </a:t>
            </a:r>
            <a:r>
              <a:rPr lang="en-US" altLang="zh-CN" dirty="0"/>
              <a:t>=</a:t>
            </a:r>
            <a:r>
              <a:rPr lang="zh-CN" altLang="en-US" dirty="0"/>
              <a:t> </a:t>
            </a:r>
            <a:r>
              <a:rPr lang="en-US" altLang="zh-CN" dirty="0"/>
              <a:t>2.0 </a:t>
            </a:r>
            <a:r>
              <a:rPr lang="zh-CN" altLang="en-US" dirty="0"/>
              <a:t>ⅹ </a:t>
            </a:r>
            <a:r>
              <a:rPr lang="en-US" altLang="zh-CN" dirty="0"/>
              <a:t>10</a:t>
            </a:r>
            <a:r>
              <a:rPr lang="en-US" altLang="zh-CN" baseline="30000" dirty="0"/>
              <a:t>5</a:t>
            </a:r>
            <a:r>
              <a:rPr lang="en-US" altLang="zh-CN" dirty="0"/>
              <a:t> km/s</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3" name="组合 13"/>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传播时延 </a:t>
              </a:r>
              <a:r>
                <a:rPr lang="en-US" altLang="zh-CN" sz="2000" b="1" dirty="0">
                  <a:solidFill>
                    <a:srgbClr val="000066"/>
                  </a:solidFill>
                  <a:latin typeface="微软雅黑" panose="020B0503020204020204" pitchFamily="34" charset="-122"/>
                  <a:ea typeface="微软雅黑" panose="020B0503020204020204"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信号在信道上的传播速率（米</a:t>
              </a:r>
              <a:r>
                <a:rPr lang="en-US" altLang="zh-CN" sz="2000" b="1">
                  <a:solidFill>
                    <a:srgbClr val="000066"/>
                  </a:solidFill>
                  <a:latin typeface="微软雅黑" panose="020B0503020204020204" pitchFamily="34" charset="-122"/>
                  <a:ea typeface="微软雅黑" panose="020B0503020204020204" pitchFamily="34" charset="-122"/>
                </a:rPr>
                <a:t>/</a:t>
              </a:r>
              <a:r>
                <a:rPr lang="zh-CN" altLang="en-US" sz="2000" b="1">
                  <a:solidFill>
                    <a:srgbClr val="000066"/>
                  </a:solidFill>
                  <a:latin typeface="微软雅黑" panose="020B0503020204020204" pitchFamily="34" charset="-122"/>
                  <a:ea typeface="微软雅黑" panose="020B0503020204020204"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a:solidFill>
                  <a:srgbClr val="C00000"/>
                </a:solidFill>
              </a:rPr>
              <a:t>注意：</a:t>
            </a:r>
            <a:r>
              <a:rPr lang="zh-CN" altLang="en-US" sz="2000" dirty="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发生在机器内部的发送器中，与传输信道的长度（或信号传送的距离）没有任何关系。</a:t>
            </a:r>
            <a:endParaRPr lang="en-US" altLang="zh-CN" dirty="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）处理时延</a:t>
            </a:r>
            <a:endParaRPr lang="en-US" altLang="zh-CN" dirty="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a:t>处理和转发所经历的时延。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：全球最大、最重要的计算机网络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思考：它们说的是哪个网？</a:t>
            </a:r>
            <a:endParaRPr lang="en-US" altLang="zh-CN" sz="2000" b="1" dirty="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上网，联网，网民，网吧，网银，网购，网管，知网。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一般说来，小时延的网络要</a:t>
            </a:r>
            <a:r>
              <a:rPr lang="zh-CN" altLang="en-US" dirty="0">
                <a:solidFill>
                  <a:srgbClr val="C00000"/>
                </a:solidFill>
              </a:rPr>
              <a:t>优于</a:t>
            </a:r>
            <a:r>
              <a:rPr lang="zh-CN" altLang="en-US" dirty="0"/>
              <a:t>大时延的网络。</a:t>
            </a:r>
            <a:endParaRPr lang="en-US" altLang="zh-CN" dirty="0"/>
          </a:p>
          <a:p>
            <a:r>
              <a:rPr lang="zh-CN" altLang="en-US" dirty="0"/>
              <a:t>在某些情况下，一个低速率、小时延的网络很可能要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a:p>
          <a:p>
            <a:endParaRPr lang="en-US" altLang="zh-CN" dirty="0"/>
          </a:p>
          <a:p>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anose="02010609060101010101" pitchFamily="49"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总时延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发送时延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传播时延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处理时延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anose="020B0503020204020204" pitchFamily="34" charset="-122"/>
                <a:ea typeface="微软雅黑" panose="020B0503020204020204" pitchFamily="34" charset="-122"/>
              </a:rPr>
              <a:t>必须指出，在总时延中，究竟是哪一种时延</a:t>
            </a:r>
            <a:r>
              <a:rPr lang="zh-CN" altLang="zh-CN" b="1" dirty="0">
                <a:solidFill>
                  <a:srgbClr val="0000CC"/>
                </a:solidFill>
                <a:latin typeface="微软雅黑" panose="020B0503020204020204" pitchFamily="34" charset="-122"/>
                <a:ea typeface="微软雅黑" panose="020B0503020204020204" pitchFamily="34" charset="-122"/>
              </a:rPr>
              <a:t>占主导地位</a:t>
            </a:r>
            <a:r>
              <a:rPr lang="zh-CN" altLang="zh-CN" b="1" dirty="0">
                <a:latin typeface="微软雅黑" panose="020B0503020204020204" pitchFamily="34" charset="-122"/>
                <a:ea typeface="微软雅黑" panose="020B0503020204020204" pitchFamily="34" charset="-122"/>
              </a:rPr>
              <a:t>，必须具体分析</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ea typeface="黑体" panose="02010609060101010101"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ea typeface="黑体" panose="02010609060101010101" pitchFamily="49" charset="-122"/>
              </a:rPr>
              <a:t>队列</a:t>
            </a:r>
          </a:p>
        </p:txBody>
      </p:sp>
      <p:grpSp>
        <p:nvGrpSpPr>
          <p:cNvPr id="25" name="Group 45"/>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grpSp>
        <p:nvGrpSpPr>
          <p:cNvPr id="30" name="Group 44"/>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在这里产生</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pPr>
            <a:r>
              <a:rPr kumimoji="1" lang="zh-CN" altLang="en-US" b="1" dirty="0">
                <a:solidFill>
                  <a:srgbClr val="0000FF"/>
                </a:solidFill>
                <a:latin typeface="微软雅黑" panose="020B0503020204020204" pitchFamily="34" charset="-122"/>
                <a:ea typeface="微软雅黑" panose="020B0503020204020204" pitchFamily="34" charset="-122"/>
              </a:rPr>
              <a:t>假设从结点 </a:t>
            </a:r>
            <a:r>
              <a:rPr kumimoji="1" lang="en-US" altLang="zh-CN" b="1" dirty="0">
                <a:solidFill>
                  <a:srgbClr val="0000FF"/>
                </a:solidFill>
                <a:latin typeface="微软雅黑" panose="020B0503020204020204" pitchFamily="34" charset="-122"/>
                <a:ea typeface="微软雅黑" panose="020B0503020204020204" pitchFamily="34" charset="-122"/>
              </a:rPr>
              <a:t>A </a:t>
            </a:r>
            <a:r>
              <a:rPr kumimoji="1" lang="zh-CN" altLang="en-US" b="1" dirty="0">
                <a:solidFill>
                  <a:srgbClr val="0000FF"/>
                </a:solidFill>
                <a:latin typeface="微软雅黑" panose="020B0503020204020204" pitchFamily="34" charset="-122"/>
                <a:ea typeface="微软雅黑" panose="020B0503020204020204" pitchFamily="34" charset="-122"/>
              </a:rPr>
              <a:t>向结点 </a:t>
            </a:r>
            <a:r>
              <a:rPr kumimoji="1" lang="en-US" altLang="zh-CN" b="1" dirty="0">
                <a:solidFill>
                  <a:srgbClr val="0000FF"/>
                </a:solidFill>
                <a:latin typeface="微软雅黑" panose="020B0503020204020204" pitchFamily="34" charset="-122"/>
                <a:ea typeface="微软雅黑" panose="020B0503020204020204" pitchFamily="34" charset="-122"/>
              </a:rPr>
              <a:t>B </a:t>
            </a:r>
            <a:r>
              <a:rPr kumimoji="1" lang="zh-CN" altLang="en-US" b="1" dirty="0">
                <a:solidFill>
                  <a:srgbClr val="0000FF"/>
                </a:solidFill>
                <a:latin typeface="微软雅黑" panose="020B0503020204020204" pitchFamily="34" charset="-122"/>
                <a:ea typeface="微软雅黑" panose="020B0503020204020204"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四</a:t>
            </a:r>
            <a:r>
              <a:rPr lang="zh-CN" altLang="zh-CN" b="1" dirty="0">
                <a:latin typeface="微软雅黑" panose="020B0503020204020204" pitchFamily="34" charset="-122"/>
                <a:ea typeface="微软雅黑" panose="020B0503020204020204" pitchFamily="34" charset="-122"/>
              </a:rPr>
              <a:t>种时延产生的地方不一样</a:t>
            </a:r>
            <a:endParaRPr lang="zh-CN" altLang="en-US"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四种时延产生的地方</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对于高速网络链路，我们</a:t>
            </a:r>
            <a:r>
              <a:rPr lang="zh-CN" altLang="en-US" dirty="0">
                <a:solidFill>
                  <a:srgbClr val="CC0000"/>
                </a:solidFill>
              </a:rPr>
              <a:t>提高的仅仅是数据的发送速率，</a:t>
            </a:r>
            <a:r>
              <a:rPr lang="zh-CN" altLang="en-US" dirty="0"/>
              <a:t>而不是比特在链路上的传播速率。</a:t>
            </a:r>
            <a:endParaRPr lang="en-US" altLang="zh-CN" dirty="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容易产生的错误概念</a:t>
            </a: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anose="020B0503020204020204" pitchFamily="34" charset="-122"/>
                <a:ea typeface="微软雅黑" panose="020B0503020204020204" pitchFamily="34" charset="-122"/>
              </a:rPr>
              <a:t>以下说法是</a:t>
            </a:r>
            <a:r>
              <a:rPr lang="zh-CN" altLang="en-US" b="1" dirty="0">
                <a:solidFill>
                  <a:srgbClr val="C00000"/>
                </a:solidFill>
                <a:latin typeface="微软雅黑" panose="020B0503020204020204" pitchFamily="34" charset="-122"/>
                <a:ea typeface="微软雅黑" panose="020B0503020204020204" pitchFamily="34" charset="-122"/>
              </a:rPr>
              <a:t>错误</a:t>
            </a:r>
            <a:r>
              <a:rPr lang="zh-CN" altLang="en-US" b="1" dirty="0">
                <a:latin typeface="微软雅黑" panose="020B0503020204020204" pitchFamily="34" charset="-122"/>
                <a:ea typeface="微软雅黑" panose="020B0503020204020204" pitchFamily="34" charset="-122"/>
              </a:rPr>
              <a:t>的：</a:t>
            </a:r>
            <a:endParaRPr lang="en-US" altLang="zh-CN" b="1" dirty="0">
              <a:latin typeface="微软雅黑" panose="020B0503020204020204" pitchFamily="34" charset="-122"/>
              <a:ea typeface="微软雅黑" panose="020B0503020204020204" pitchFamily="34" charset="-122"/>
            </a:endParaRPr>
          </a:p>
          <a:p>
            <a:pPr>
              <a:lnSpc>
                <a:spcPts val="2700"/>
              </a:lnSpc>
              <a:spcBef>
                <a:spcPts val="600"/>
              </a:spcBef>
            </a:pPr>
            <a:r>
              <a:rPr lang="zh-CN" altLang="zh-CN" b="1" dirty="0">
                <a:latin typeface="微软雅黑" panose="020B0503020204020204" pitchFamily="34" charset="-122"/>
                <a:ea typeface="微软雅黑" panose="020B0503020204020204" pitchFamily="34" charset="-122"/>
              </a:rPr>
              <a:t>“在高速链路（或高带宽链路）上，比特会传送得更快些”。</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a:p>
          <a:p>
            <a:endParaRPr lang="en-US" altLang="zh-CN" sz="1800" dirty="0"/>
          </a:p>
          <a:p>
            <a:endParaRPr lang="en-US" altLang="zh-CN" sz="1800" dirty="0"/>
          </a:p>
          <a:p>
            <a:pPr>
              <a:lnSpc>
                <a:spcPts val="2800"/>
              </a:lnSpc>
            </a:pPr>
            <a:r>
              <a:rPr lang="zh-CN" altLang="en-US" sz="1800" dirty="0"/>
              <a:t>结点 </a:t>
            </a:r>
            <a:r>
              <a:rPr lang="en-US" altLang="zh-CN" sz="1800" dirty="0"/>
              <a:t>A </a:t>
            </a:r>
            <a:r>
              <a:rPr lang="zh-CN" altLang="en-US" sz="1800" dirty="0"/>
              <a:t>要将一个数据块通过 </a:t>
            </a:r>
            <a:r>
              <a:rPr lang="en-US" altLang="zh-CN" sz="1800" dirty="0"/>
              <a:t>1000 km </a:t>
            </a:r>
            <a:r>
              <a:rPr lang="zh-CN" altLang="en-US" sz="1800" dirty="0"/>
              <a:t>的光纤链路发送给结点 </a:t>
            </a:r>
            <a:r>
              <a:rPr lang="en-US" altLang="zh-CN" sz="1800" dirty="0"/>
              <a:t>B</a:t>
            </a:r>
            <a:r>
              <a:rPr lang="zh-CN" altLang="en-US" sz="1800" dirty="0"/>
              <a:t>。假设忽略处理时延和排队时延。请分别计算下列情况时的总时延，并验证“数据的发送速率越高，其传送的总时延就越小”的说法是否正确。</a:t>
            </a:r>
            <a:endParaRPr lang="en-US" altLang="zh-CN" sz="1800" dirty="0"/>
          </a:p>
          <a:p>
            <a:pPr lvl="1">
              <a:lnSpc>
                <a:spcPts val="2800"/>
              </a:lnSpc>
            </a:pPr>
            <a:r>
              <a:rPr lang="zh-CN" altLang="en-US" sz="1600" dirty="0"/>
              <a:t>（</a:t>
            </a:r>
            <a:r>
              <a:rPr lang="en-US" altLang="zh-CN" sz="1600" dirty="0"/>
              <a:t>1</a:t>
            </a:r>
            <a:r>
              <a:rPr lang="zh-CN" altLang="en-US" sz="1600" dirty="0"/>
              <a:t>）数据块大小为 </a:t>
            </a:r>
            <a:r>
              <a:rPr lang="en-US" altLang="zh-CN" sz="1600" dirty="0"/>
              <a:t>100 MB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2</a:t>
            </a:r>
            <a:r>
              <a:rPr lang="zh-CN" altLang="en-US" sz="1600" dirty="0"/>
              <a:t>）数据块大小为 </a:t>
            </a:r>
            <a:r>
              <a:rPr lang="en-US" altLang="zh-CN" sz="1600" dirty="0"/>
              <a:t>100 MB</a:t>
            </a:r>
            <a:r>
              <a:rPr lang="zh-CN" altLang="en-US" sz="1600" dirty="0"/>
              <a:t>，信道带宽为 </a:t>
            </a:r>
            <a:r>
              <a:rPr lang="en-US" altLang="zh-CN" sz="1600" dirty="0"/>
              <a:t>100 Mbit/s</a:t>
            </a:r>
          </a:p>
          <a:p>
            <a:pPr lvl="1">
              <a:lnSpc>
                <a:spcPts val="2800"/>
              </a:lnSpc>
            </a:pPr>
            <a:r>
              <a:rPr lang="zh-CN" altLang="en-US" sz="1600" dirty="0"/>
              <a:t>（</a:t>
            </a:r>
            <a:r>
              <a:rPr lang="en-US" altLang="zh-CN" sz="1600" dirty="0"/>
              <a:t>3</a:t>
            </a:r>
            <a:r>
              <a:rPr lang="zh-CN" altLang="en-US" sz="1600" dirty="0"/>
              <a:t>）数据块大小为 </a:t>
            </a:r>
            <a:r>
              <a:rPr lang="en-US" altLang="zh-CN" sz="1600" dirty="0"/>
              <a:t>1 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4</a:t>
            </a:r>
            <a:r>
              <a:rPr lang="zh-CN" altLang="en-US" sz="1600" dirty="0"/>
              <a:t>）数据块大小为 </a:t>
            </a:r>
            <a:r>
              <a:rPr lang="en-US" altLang="zh-CN" sz="1600" dirty="0"/>
              <a:t>1 B</a:t>
            </a:r>
            <a:r>
              <a:rPr lang="zh-CN" altLang="en-US" sz="1600" dirty="0"/>
              <a:t>，信道带宽为 </a:t>
            </a:r>
            <a:r>
              <a:rPr lang="en-US" altLang="zh-CN" sz="1600" dirty="0"/>
              <a:t>1 </a:t>
            </a:r>
            <a:r>
              <a:rPr lang="en-US" altLang="zh-CN" sz="1600" dirty="0" err="1"/>
              <a:t>Gbit</a:t>
            </a:r>
            <a:r>
              <a:rPr lang="en-US" altLang="zh-CN" sz="1600" dirty="0"/>
              <a:t>/s</a:t>
            </a:r>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a:t>分析举例</a:t>
            </a:r>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光纤链路 </a:t>
              </a:r>
              <a:r>
                <a:rPr lang="en-US" altLang="zh-CN" sz="1600" b="1" dirty="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分析举例</a:t>
            </a:r>
          </a:p>
        </p:txBody>
      </p:sp>
      <p:sp>
        <p:nvSpPr>
          <p:cNvPr id="6" name="内容占位符 5"/>
          <p:cNvSpPr>
            <a:spLocks noGrp="1"/>
          </p:cNvSpPr>
          <p:nvPr>
            <p:ph sz="quarter" idx="10"/>
          </p:nvPr>
        </p:nvSpPr>
        <p:spPr/>
        <p:txBody>
          <a:bodyPr/>
          <a:lstStyle/>
          <a:p>
            <a:pPr>
              <a:lnSpc>
                <a:spcPts val="2600"/>
              </a:lnSpc>
            </a:pPr>
            <a:r>
              <a:rPr lang="zh-CN" altLang="en-US" sz="1800" dirty="0"/>
              <a:t>解：</a:t>
            </a:r>
            <a:endParaRPr lang="en-US" altLang="zh-CN" sz="1800" dirty="0"/>
          </a:p>
          <a:p>
            <a:pPr marL="0" lvl="1" indent="0">
              <a:lnSpc>
                <a:spcPts val="2600"/>
              </a:lnSpc>
              <a:buClr>
                <a:srgbClr val="0066CC"/>
              </a:buClr>
              <a:buNone/>
            </a:pPr>
            <a:r>
              <a:rPr lang="zh-CN" altLang="en-US" sz="1700" dirty="0"/>
              <a:t>     </a:t>
            </a:r>
            <a:r>
              <a:rPr lang="zh-CN" altLang="en-US" sz="1700" dirty="0">
                <a:solidFill>
                  <a:srgbClr val="0000FF"/>
                </a:solidFill>
              </a:rPr>
              <a:t>传播时延 </a:t>
            </a:r>
            <a:r>
              <a:rPr lang="en-US" altLang="zh-CN" sz="1700" dirty="0"/>
              <a:t>= 1000 km / 2.0 </a:t>
            </a:r>
            <a:r>
              <a:rPr lang="zh-CN" altLang="en-US" sz="1700" dirty="0"/>
              <a:t>ⅹ </a:t>
            </a:r>
            <a:r>
              <a:rPr lang="en-US" altLang="zh-CN" sz="1700" dirty="0"/>
              <a:t>10</a:t>
            </a:r>
            <a:r>
              <a:rPr lang="en-US" altLang="zh-CN" sz="1700" baseline="30000" dirty="0"/>
              <a:t>5</a:t>
            </a:r>
            <a:r>
              <a:rPr lang="en-US" altLang="zh-CN" sz="1700" dirty="0"/>
              <a:t> km/s =</a:t>
            </a:r>
            <a:r>
              <a:rPr lang="zh-CN" altLang="en-US" sz="1700" dirty="0"/>
              <a:t> </a:t>
            </a:r>
            <a:r>
              <a:rPr lang="en-US" altLang="zh-CN" sz="1700" dirty="0"/>
              <a:t>5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1</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s</a:t>
            </a:r>
            <a:r>
              <a:rPr lang="zh-CN" altLang="en-US" sz="1700" dirty="0"/>
              <a:t>，</a:t>
            </a:r>
            <a:endParaRPr lang="en-US" altLang="zh-CN" sz="1700" dirty="0"/>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 ≈ 838.9 s</a:t>
            </a:r>
            <a:r>
              <a:rPr lang="zh-CN" altLang="en-US" sz="1700" dirty="0"/>
              <a:t>。</a:t>
            </a:r>
            <a:endParaRPr lang="zh-CN" altLang="zh-CN" sz="1700" dirty="0"/>
          </a:p>
          <a:p>
            <a:pPr marL="0" indent="0">
              <a:lnSpc>
                <a:spcPts val="2600"/>
              </a:lnSpc>
              <a:buNone/>
            </a:pPr>
            <a:r>
              <a:rPr lang="zh-CN" altLang="en-US" sz="1700" dirty="0"/>
              <a:t>（</a:t>
            </a:r>
            <a:r>
              <a:rPr lang="en-US" altLang="zh-CN" sz="1700" dirty="0"/>
              <a:t>2</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8</a:t>
            </a:r>
            <a:r>
              <a:rPr lang="en-US" altLang="zh-CN" sz="1700" dirty="0"/>
              <a:t> = 8.389 s</a:t>
            </a:r>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a:t>
            </a:r>
            <a:r>
              <a:rPr lang="zh-CN" altLang="en-US" sz="1700" dirty="0"/>
              <a:t> </a:t>
            </a:r>
            <a:r>
              <a:rPr lang="en-US" altLang="zh-CN" sz="1700" dirty="0"/>
              <a:t>= 8.394 s</a:t>
            </a:r>
            <a:r>
              <a:rPr lang="zh-CN" altLang="en-US" sz="1700" dirty="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）的近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a:t>（</a:t>
            </a:r>
            <a:r>
              <a:rPr lang="en-US" altLang="zh-CN" sz="1700" dirty="0"/>
              <a:t>3</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a:t>s, </a:t>
            </a:r>
            <a:r>
              <a:rPr lang="zh-CN" altLang="en-US" sz="1700" dirty="0"/>
              <a:t> </a:t>
            </a:r>
            <a:endParaRPr lang="en-US"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0.008 + 5 = 5.008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4</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9</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–9 </a:t>
            </a:r>
            <a:r>
              <a:rPr lang="en-US" altLang="zh-CN" sz="1700" dirty="0"/>
              <a:t>s = 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0.000008 + 5 = 5.000008 </a:t>
            </a:r>
            <a:r>
              <a:rPr lang="en-US" altLang="zh-CN" sz="1700" dirty="0" err="1"/>
              <a:t>ms</a:t>
            </a:r>
            <a:r>
              <a:rPr lang="zh-CN" altLang="en-US" sz="1700" dirty="0"/>
              <a:t>。</a:t>
            </a:r>
            <a:r>
              <a:rPr lang="zh-CN" altLang="en-US" sz="1700" dirty="0">
                <a:solidFill>
                  <a:srgbClr val="0000FF"/>
                </a:solidFill>
              </a:rPr>
              <a:t>与（</a:t>
            </a:r>
            <a:r>
              <a:rPr lang="en-US" altLang="zh-CN" sz="1700" dirty="0">
                <a:solidFill>
                  <a:srgbClr val="0000FF"/>
                </a:solidFill>
              </a:rPr>
              <a:t>3</a:t>
            </a:r>
            <a:r>
              <a:rPr lang="zh-CN" altLang="en-US" sz="1700" dirty="0">
                <a:solidFill>
                  <a:srgbClr val="0000FF"/>
                </a:solidFill>
              </a:rPr>
              <a:t>）相比没有明显减小。</a:t>
            </a: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（传播）时延（管道长度）</a:t>
            </a: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带宽</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（管道截面积）</a:t>
            </a: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99"/>
                </a:solidFill>
                <a:latin typeface="微软雅黑" panose="020B0503020204020204" pitchFamily="34" charset="-122"/>
                <a:ea typeface="微软雅黑" panose="020B0503020204020204" pitchFamily="34" charset="-122"/>
              </a:rPr>
              <a:t>时延带宽积 </a:t>
            </a:r>
            <a:r>
              <a:rPr lang="en-US" altLang="zh-CN" sz="2000" b="1" dirty="0">
                <a:solidFill>
                  <a:srgbClr val="000099"/>
                </a:solidFill>
                <a:latin typeface="微软雅黑" panose="020B0503020204020204" pitchFamily="34" charset="-122"/>
                <a:ea typeface="微软雅黑" panose="020B0503020204020204" pitchFamily="34" charset="-122"/>
              </a:rPr>
              <a:t>= </a:t>
            </a:r>
            <a:r>
              <a:rPr lang="zh-CN" altLang="en-US" sz="2000" b="1" dirty="0">
                <a:solidFill>
                  <a:srgbClr val="000099"/>
                </a:solidFill>
                <a:latin typeface="微软雅黑" panose="020B0503020204020204" pitchFamily="34" charset="-122"/>
                <a:ea typeface="微软雅黑" panose="020B0503020204020204" pitchFamily="34" charset="-122"/>
              </a:rPr>
              <a:t>传播时延 </a:t>
            </a:r>
            <a:r>
              <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 带宽</a:t>
            </a:r>
          </a:p>
        </p:txBody>
      </p:sp>
      <p:sp>
        <p:nvSpPr>
          <p:cNvPr id="12" name="矩形 12"/>
          <p:cNvSpPr>
            <a:spLocks noChangeArrowheads="1"/>
          </p:cNvSpPr>
          <p:nvPr/>
        </p:nvSpPr>
        <p:spPr bwMode="auto">
          <a:xfrm>
            <a:off x="1116738" y="3362387"/>
            <a:ext cx="6632575" cy="10926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链路的</a:t>
            </a:r>
            <a:r>
              <a:rPr lang="zh-CN" altLang="en-US" b="1" dirty="0">
                <a:solidFill>
                  <a:srgbClr val="C00000"/>
                </a:solidFill>
                <a:latin typeface="微软雅黑" panose="020B0503020204020204" pitchFamily="34" charset="-122"/>
                <a:ea typeface="微软雅黑" panose="020B0503020204020204" pitchFamily="34" charset="-122"/>
              </a:rPr>
              <a:t>时延带宽积</a:t>
            </a:r>
            <a:r>
              <a:rPr lang="zh-CN" altLang="en-US" b="1" dirty="0">
                <a:solidFill>
                  <a:schemeClr val="tx1"/>
                </a:solidFill>
                <a:latin typeface="微软雅黑" panose="020B0503020204020204" pitchFamily="34" charset="-122"/>
                <a:ea typeface="微软雅黑" panose="020B0503020204020204" pitchFamily="34" charset="-122"/>
              </a:rPr>
              <a:t>又称为以比特为单位的</a:t>
            </a:r>
            <a:r>
              <a:rPr lang="zh-CN" altLang="en-US" b="1" dirty="0">
                <a:solidFill>
                  <a:srgbClr val="C00000"/>
                </a:solidFill>
                <a:latin typeface="微软雅黑" panose="020B0503020204020204" pitchFamily="34" charset="-122"/>
                <a:ea typeface="微软雅黑" panose="020B0503020204020204" pitchFamily="34" charset="-122"/>
              </a:rPr>
              <a:t>链路长度。</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管道中的比特数表示从发送端发出</a:t>
            </a:r>
            <a:r>
              <a:rPr lang="zh-CN" altLang="en-US" b="1" dirty="0">
                <a:solidFill>
                  <a:srgbClr val="0000CC"/>
                </a:solidFill>
                <a:latin typeface="微软雅黑" panose="020B0503020204020204" pitchFamily="34" charset="-122"/>
                <a:ea typeface="微软雅黑" panose="020B0503020204020204" pitchFamily="34" charset="-122"/>
              </a:rPr>
              <a:t>但尚未</a:t>
            </a:r>
            <a:r>
              <a:rPr lang="zh-CN" altLang="en-US" b="1" dirty="0">
                <a:solidFill>
                  <a:schemeClr val="tx1"/>
                </a:solidFill>
                <a:latin typeface="微软雅黑" panose="020B0503020204020204" pitchFamily="34" charset="-122"/>
                <a:ea typeface="微软雅黑" panose="020B0503020204020204" pitchFamily="34" charset="-122"/>
              </a:rPr>
              <a:t>到达接收端的比特数。</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ts val="2600"/>
              </a:lnSpc>
            </a:pPr>
            <a:r>
              <a:rPr lang="zh-CN" altLang="zh-CN" b="1" dirty="0">
                <a:solidFill>
                  <a:schemeClr val="tx1"/>
                </a:solidFill>
                <a:latin typeface="微软雅黑" panose="020B0503020204020204" pitchFamily="34" charset="-122"/>
                <a:ea typeface="微软雅黑" panose="020B0503020204020204" pitchFamily="34" charset="-122"/>
              </a:rPr>
              <a:t>只有在代表链路的管道都充满比特时，链路才得到</a:t>
            </a:r>
            <a:r>
              <a:rPr lang="zh-CN" altLang="en-US" b="1" dirty="0">
                <a:solidFill>
                  <a:schemeClr val="tx1"/>
                </a:solidFill>
                <a:latin typeface="微软雅黑" panose="020B0503020204020204" pitchFamily="34" charset="-122"/>
                <a:ea typeface="微软雅黑" panose="020B0503020204020204" pitchFamily="34" charset="-122"/>
              </a:rPr>
              <a:t>了</a:t>
            </a:r>
            <a:r>
              <a:rPr lang="zh-CN" altLang="zh-CN" b="1" dirty="0">
                <a:solidFill>
                  <a:schemeClr val="tx1"/>
                </a:solidFill>
                <a:latin typeface="微软雅黑" panose="020B0503020204020204" pitchFamily="34" charset="-122"/>
                <a:ea typeface="微软雅黑" panose="020B0503020204020204" pitchFamily="34" charset="-122"/>
              </a:rPr>
              <a:t>充分利用</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anose="020B0503020204020204" pitchFamily="34" charset="-122"/>
                <a:ea typeface="微软雅黑" panose="020B0503020204020204" pitchFamily="34" charset="-122"/>
              </a:rPr>
              <a:t>链路像一条空心管道</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a:t>表示从发送方</a:t>
            </a:r>
            <a:r>
              <a:rPr lang="zh-CN" altLang="en-US" dirty="0">
                <a:solidFill>
                  <a:srgbClr val="C00000"/>
                </a:solidFill>
              </a:rPr>
              <a:t>发送完数据</a:t>
            </a:r>
            <a:r>
              <a:rPr lang="zh-CN" altLang="en-US" dirty="0"/>
              <a:t>，到发送方</a:t>
            </a:r>
            <a:r>
              <a:rPr lang="zh-CN" altLang="en-US" dirty="0">
                <a:solidFill>
                  <a:srgbClr val="C00000"/>
                </a:solidFill>
              </a:rPr>
              <a:t>收到来自接收方的确认</a:t>
            </a:r>
            <a:r>
              <a:rPr lang="zh-CN" altLang="en-US" dirty="0"/>
              <a:t>总共经历的时间。</a:t>
            </a:r>
            <a:r>
              <a:rPr lang="en-US" altLang="zh-CN" dirty="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a:latin typeface="微软雅黑" panose="020B0503020204020204" pitchFamily="34" charset="-122"/>
                <a:ea typeface="微软雅黑" panose="020B0503020204020204" pitchFamily="34" charset="-122"/>
              </a:rPr>
              <a:t>RTT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2 x </a:t>
            </a:r>
            <a:r>
              <a:rPr lang="zh-CN" altLang="en-US" sz="1600" b="1" dirty="0">
                <a:latin typeface="微软雅黑" panose="020B0503020204020204" pitchFamily="34" charset="-122"/>
                <a:ea typeface="微软雅黑" panose="020B0503020204020204" pitchFamily="34" charset="-122"/>
              </a:rPr>
              <a:t>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B</a:t>
              </a: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数据</a:t>
                </a:r>
                <a:endParaRPr kumimoji="1" lang="en-US" altLang="zh-CN" sz="1400" b="1" dirty="0">
                  <a:latin typeface="微软雅黑" panose="020B0503020204020204" pitchFamily="34" charset="-122"/>
                  <a:ea typeface="微软雅黑" panose="020B0503020204020204"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确认</a:t>
                </a:r>
                <a:endParaRPr kumimoji="1" lang="en-US" altLang="zh-CN" sz="1200" b="1" dirty="0">
                  <a:latin typeface="微软雅黑" panose="020B0503020204020204" pitchFamily="34" charset="-122"/>
                  <a:ea typeface="微软雅黑" panose="020B0503020204020204"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a:t>t</a:t>
              </a:r>
              <a:r>
                <a:rPr lang="en-US" altLang="zh-CN" sz="1400" b="1" baseline="-25000" dirty="0" err="1"/>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a:t>t</a:t>
              </a:r>
              <a:r>
                <a:rPr lang="en-US" altLang="zh-CN" sz="1600" baseline="-25000" dirty="0" err="1"/>
                <a:t>P</a:t>
              </a:r>
              <a:r>
                <a:rPr lang="en-US" altLang="zh-CN" sz="1400" b="1" baseline="-25000" dirty="0" err="1"/>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往返</a:t>
              </a:r>
              <a:endParaRPr kumimoji="1" lang="en-US" altLang="zh-CN"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时间</a:t>
              </a:r>
              <a:endParaRPr kumimoji="1" lang="en-US" altLang="zh-CN" sz="1400" b="1" dirty="0">
                <a:latin typeface="微软雅黑" panose="020B0503020204020204" pitchFamily="34" charset="-122"/>
                <a:ea typeface="微软雅黑" panose="020B0503020204020204" pitchFamily="34" charset="-122"/>
              </a:endParaRPr>
            </a:p>
            <a:p>
              <a:r>
                <a:rPr kumimoji="1" lang="en-US" altLang="zh-CN" sz="1400" b="1" dirty="0">
                  <a:latin typeface="微软雅黑" panose="020B0503020204020204" pitchFamily="34" charset="-122"/>
                  <a:ea typeface="微软雅黑" panose="020B0503020204020204"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a:t>t</a:t>
              </a:r>
              <a:r>
                <a:rPr lang="en-US" altLang="zh-CN" sz="1400" b="1" baseline="-25000" dirty="0" err="1"/>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成功发送的总时延</a:t>
              </a:r>
              <a:endParaRPr kumimoji="1"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结点 </a:t>
            </a:r>
            <a:r>
              <a:rPr lang="en-US" altLang="zh-CN" dirty="0"/>
              <a:t>A </a:t>
            </a:r>
            <a:r>
              <a:rPr lang="zh-CN" altLang="en-US" dirty="0"/>
              <a:t>要将一个 </a:t>
            </a:r>
            <a:r>
              <a:rPr lang="en-US" altLang="zh-CN" dirty="0"/>
              <a:t>100 MB </a:t>
            </a:r>
            <a:r>
              <a:rPr lang="zh-CN" altLang="en-US" dirty="0"/>
              <a:t>数据以 </a:t>
            </a:r>
            <a:r>
              <a:rPr lang="en-US" altLang="zh-CN" dirty="0"/>
              <a:t>100 Mbit/s </a:t>
            </a:r>
            <a:r>
              <a:rPr lang="zh-CN" altLang="en-US" dirty="0"/>
              <a:t>的速率发送给结点 </a:t>
            </a:r>
            <a:r>
              <a:rPr lang="en-US" altLang="zh-CN" dirty="0"/>
              <a:t>B</a:t>
            </a:r>
            <a:r>
              <a:rPr lang="zh-CN" altLang="en-US" dirty="0"/>
              <a:t>，</a:t>
            </a:r>
            <a:r>
              <a:rPr lang="en-US" altLang="zh-CN" dirty="0"/>
              <a:t>B </a:t>
            </a:r>
            <a:r>
              <a:rPr lang="zh-CN" altLang="en-US" dirty="0"/>
              <a:t>正确收完该数据后，就立即向 </a:t>
            </a:r>
            <a:r>
              <a:rPr lang="en-US" altLang="zh-CN" dirty="0"/>
              <a:t>A </a:t>
            </a:r>
            <a:r>
              <a:rPr lang="zh-CN" altLang="en-US" dirty="0"/>
              <a:t>发送确认。假定 </a:t>
            </a:r>
            <a:r>
              <a:rPr lang="en-US" altLang="zh-CN" dirty="0"/>
              <a:t>A </a:t>
            </a:r>
            <a:r>
              <a:rPr lang="zh-CN" altLang="en-US" dirty="0"/>
              <a:t>只有在收到 </a:t>
            </a:r>
            <a:r>
              <a:rPr lang="en-US" altLang="zh-CN" dirty="0"/>
              <a:t>B </a:t>
            </a:r>
            <a:r>
              <a:rPr lang="zh-CN" altLang="en-US" dirty="0"/>
              <a:t>的确认信息后，才能继续向 </a:t>
            </a:r>
            <a:r>
              <a:rPr lang="en-US" altLang="zh-CN" dirty="0"/>
              <a:t>B </a:t>
            </a:r>
            <a:r>
              <a:rPr lang="zh-CN" altLang="en-US" dirty="0"/>
              <a:t>发送数据，且确认信息很短。计算 </a:t>
            </a:r>
            <a:r>
              <a:rPr lang="en-US" altLang="zh-CN" dirty="0"/>
              <a:t>A </a:t>
            </a:r>
            <a:r>
              <a:rPr lang="zh-CN" altLang="en-US" dirty="0"/>
              <a:t>向 </a:t>
            </a:r>
            <a:r>
              <a:rPr lang="en-US" altLang="zh-CN" dirty="0"/>
              <a:t>B </a:t>
            </a:r>
            <a:r>
              <a:rPr lang="zh-CN" altLang="en-US" dirty="0"/>
              <a:t>发送数据的有效数据率。</a:t>
            </a:r>
          </a:p>
        </p:txBody>
      </p:sp>
      <p:sp>
        <p:nvSpPr>
          <p:cNvPr id="2" name="文本占位符 1"/>
          <p:cNvSpPr>
            <a:spLocks noGrp="1"/>
          </p:cNvSpPr>
          <p:nvPr>
            <p:ph type="body" sz="quarter" idx="11"/>
          </p:nvPr>
        </p:nvSpPr>
        <p:spPr/>
        <p:txBody>
          <a:bodyPr/>
          <a:lstStyle/>
          <a:p>
            <a:r>
              <a:rPr lang="zh-CN" altLang="en-US" dirty="0"/>
              <a:t>分析举例</a:t>
            </a:r>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解：</a:t>
            </a:r>
            <a:endParaRPr lang="en-US" altLang="zh-CN" dirty="0"/>
          </a:p>
          <a:p>
            <a:endParaRPr lang="en-US" altLang="zh-CN" dirty="0"/>
          </a:p>
        </p:txBody>
      </p:sp>
      <p:sp>
        <p:nvSpPr>
          <p:cNvPr id="2" name="文本占位符 1"/>
          <p:cNvSpPr>
            <a:spLocks noGrp="1"/>
          </p:cNvSpPr>
          <p:nvPr>
            <p:ph type="body" sz="quarter" idx="11"/>
          </p:nvPr>
        </p:nvSpPr>
        <p:spPr/>
        <p:txBody>
          <a:bodyPr/>
          <a:lstStyle/>
          <a:p>
            <a:r>
              <a:rPr lang="zh-CN" altLang="en-US" dirty="0"/>
              <a:t>分析举例</a:t>
            </a:r>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发送时延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数据长度</a:t>
              </a: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发送速率</a:t>
              </a: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100×10</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有效数据率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数据长度</a:t>
              </a: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发送时间 </a:t>
              </a:r>
              <a:r>
                <a:rPr lang="en-US" altLang="zh-CN" b="1" dirty="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在互联网中，往返时间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相对较长，此时，</a:t>
            </a:r>
            <a:r>
              <a:rPr lang="en-US" altLang="zh-CN" dirty="0"/>
              <a:t>RTT </a:t>
            </a:r>
            <a:r>
              <a:rPr lang="zh-CN" altLang="en-US" dirty="0"/>
              <a:t>是很重要的一个性能指标。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iNTJlMDQzNjU2MjYzNjE2OWViZmY5MWZiMDU2MWMifQ=="/>
  <p:tag name="KSO_WPP_MARK_KEY" val="f1c7fc5b-5745-4bd9-af4a-eff2615a5e2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9cc3c43-4134-4fcc-92f4-dfb88ff678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2139</TotalTime>
  <Words>10620</Words>
  <Application>Microsoft Office PowerPoint</Application>
  <PresentationFormat>全屏显示(16:9)</PresentationFormat>
  <Paragraphs>2238</Paragraphs>
  <Slides>158</Slides>
  <Notes>44</Notes>
  <HiddenSlides>0</HiddenSlides>
  <MMClips>0</MMClips>
  <ScaleCrop>false</ScaleCrop>
  <HeadingPairs>
    <vt:vector size="8" baseType="variant">
      <vt:variant>
        <vt:lpstr>已用的字体</vt:lpstr>
      </vt:variant>
      <vt:variant>
        <vt:i4>6</vt:i4>
      </vt:variant>
      <vt:variant>
        <vt:lpstr>主题</vt:lpstr>
      </vt:variant>
      <vt:variant>
        <vt:i4>4</vt:i4>
      </vt:variant>
      <vt:variant>
        <vt:lpstr>嵌入 OLE 服务器</vt:lpstr>
      </vt:variant>
      <vt:variant>
        <vt:i4>1</vt:i4>
      </vt:variant>
      <vt:variant>
        <vt:lpstr>幻灯片标题</vt:lpstr>
      </vt:variant>
      <vt:variant>
        <vt:i4>158</vt:i4>
      </vt:variant>
    </vt:vector>
  </HeadingPairs>
  <TitlesOfParts>
    <vt:vector size="169" baseType="lpstr">
      <vt:lpstr>Calibri</vt:lpstr>
      <vt:lpstr>微软雅黑</vt:lpstr>
      <vt:lpstr>Wingdings</vt:lpstr>
      <vt:lpstr>Times New Roman</vt:lpstr>
      <vt:lpstr>宋体</vt:lpstr>
      <vt:lpstr>Arial</vt:lpstr>
      <vt:lpstr>Office 主题​​</vt:lpstr>
      <vt:lpstr>1_Office 主题​​</vt:lpstr>
      <vt:lpstr>2_Office 主题​​</vt:lpstr>
      <vt:lpstr>3_Office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chunhong duo</cp:lastModifiedBy>
  <cp:revision>669</cp:revision>
  <dcterms:created xsi:type="dcterms:W3CDTF">2018-07-18T08:51:00Z</dcterms:created>
  <dcterms:modified xsi:type="dcterms:W3CDTF">2024-02-25T12:43:17Z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0730BFF89BD44A0395B588C41A08E860</vt:lpwstr>
  </property>
  <property fmtid="{D5CDD505-2E9C-101B-9397-08002B2CF9AE}" pid="3" name="KSOProductBuildVer">
    <vt:lpwstr>2052-11.1.0.12980</vt:lpwstr>
  </property>
</Properties>
</file>